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
        <p:nvSpPr>
          <p:cNvPr id="4" name="Shape 4"/>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lvl1pPr>
              <a:defRPr sz="9600">
                <a:latin typeface="Helvetica"/>
                <a:ea typeface="Helvetica"/>
                <a:cs typeface="Helvetica"/>
                <a:sym typeface="Helvetica"/>
              </a:defRPr>
            </a:lvl1pPr>
          </a:lstStyle>
          <a:p>
            <a:pPr/>
            <a:r>
              <a:t>AlphaPy</a:t>
            </a:r>
          </a:p>
        </p:txBody>
      </p:sp>
      <p:sp>
        <p:nvSpPr>
          <p:cNvPr id="120" name="Shape 120"/>
          <p:cNvSpPr/>
          <p:nvPr>
            <p:ph type="subTitle" sz="quarter" idx="1"/>
          </p:nvPr>
        </p:nvSpPr>
        <p:spPr>
          <a:prstGeom prst="rect">
            <a:avLst/>
          </a:prstGeom>
        </p:spPr>
        <p:txBody>
          <a:bodyPr/>
          <a:lstStyle>
            <a:lvl1pPr>
              <a:defRPr i="1">
                <a:latin typeface="Helvetica"/>
                <a:ea typeface="Helvetica"/>
                <a:cs typeface="Helvetica"/>
                <a:sym typeface="Helvetica"/>
              </a:defRPr>
            </a:lvl1pPr>
          </a:lstStyle>
          <a:p>
            <a:pPr/>
            <a:r>
              <a:t>A Data Science Pipeline in Python</a:t>
            </a:r>
          </a:p>
        </p:txBody>
      </p:sp>
      <p:sp>
        <p:nvSpPr>
          <p:cNvPr id="121" name="Shape 12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lvl1pPr>
              <a:defRPr>
                <a:latin typeface="Helvetica"/>
                <a:ea typeface="Helvetica"/>
                <a:cs typeface="Helvetica"/>
                <a:sym typeface="Helvetica"/>
              </a:defRPr>
            </a:lvl1pPr>
          </a:lstStyle>
          <a:p>
            <a:pPr/>
            <a:r>
              <a:t>Data Sampling</a:t>
            </a:r>
          </a:p>
        </p:txBody>
      </p:sp>
      <p:sp>
        <p:nvSpPr>
          <p:cNvPr id="156" name="Shape 156"/>
          <p:cNvSpPr/>
          <p:nvPr>
            <p:ph type="body" idx="1"/>
          </p:nvPr>
        </p:nvSpPr>
        <p:spPr>
          <a:prstGeom prst="rect">
            <a:avLst/>
          </a:prstGeom>
        </p:spPr>
        <p:txBody>
          <a:bodyPr/>
          <a:lstStyle/>
          <a:p>
            <a:pPr>
              <a:defRPr>
                <a:latin typeface="Helvetica"/>
                <a:ea typeface="Helvetica"/>
                <a:cs typeface="Helvetica"/>
                <a:sym typeface="Helvetica"/>
              </a:defRPr>
            </a:pPr>
            <a:r>
              <a:t>Different techniques to handle unbalanced classes</a:t>
            </a:r>
          </a:p>
          <a:p>
            <a:pPr>
              <a:defRPr>
                <a:latin typeface="Helvetica"/>
                <a:ea typeface="Helvetica"/>
                <a:cs typeface="Helvetica"/>
                <a:sym typeface="Helvetica"/>
              </a:defRPr>
            </a:pPr>
            <a:r>
              <a:t>Undersampling</a:t>
            </a:r>
          </a:p>
          <a:p>
            <a:pPr>
              <a:defRPr>
                <a:latin typeface="Helvetica"/>
                <a:ea typeface="Helvetica"/>
                <a:cs typeface="Helvetica"/>
                <a:sym typeface="Helvetica"/>
              </a:defRPr>
            </a:pPr>
            <a:r>
              <a:t>Oversampling</a:t>
            </a:r>
          </a:p>
          <a:p>
            <a:pPr>
              <a:defRPr>
                <a:latin typeface="Helvetica"/>
                <a:ea typeface="Helvetica"/>
                <a:cs typeface="Helvetica"/>
                <a:sym typeface="Helvetica"/>
              </a:defRPr>
            </a:pPr>
            <a:r>
              <a:t>Combined Sampling (SMOTE)</a:t>
            </a:r>
          </a:p>
          <a:p>
            <a:pPr>
              <a:defRPr>
                <a:latin typeface="Helvetica"/>
                <a:ea typeface="Helvetica"/>
                <a:cs typeface="Helvetica"/>
                <a:sym typeface="Helvetica"/>
              </a:defRPr>
            </a:pPr>
            <a:r>
              <a:t>Ensemble Sampling</a:t>
            </a:r>
          </a:p>
        </p:txBody>
      </p:sp>
      <p:sp>
        <p:nvSpPr>
          <p:cNvPr id="157" name="Shape 1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lvl1pPr>
              <a:defRPr>
                <a:latin typeface="Helvetica"/>
                <a:ea typeface="Helvetica"/>
                <a:cs typeface="Helvetica"/>
                <a:sym typeface="Helvetica"/>
              </a:defRPr>
            </a:lvl1pPr>
          </a:lstStyle>
          <a:p>
            <a:pPr/>
            <a:r>
              <a:t>Feature Engineering</a:t>
            </a:r>
          </a:p>
        </p:txBody>
      </p:sp>
      <p:sp>
        <p:nvSpPr>
          <p:cNvPr id="160" name="Shape 160"/>
          <p:cNvSpPr/>
          <p:nvPr>
            <p:ph type="body" idx="1"/>
          </p:nvPr>
        </p:nvSpPr>
        <p:spPr>
          <a:prstGeom prst="rect">
            <a:avLst/>
          </a:prstGeom>
        </p:spPr>
        <p:txBody>
          <a:bodyPr/>
          <a:lstStyle/>
          <a:p>
            <a:pPr>
              <a:defRPr>
                <a:latin typeface="Helvetica"/>
                <a:ea typeface="Helvetica"/>
                <a:cs typeface="Helvetica"/>
                <a:sym typeface="Helvetica"/>
              </a:defRPr>
            </a:pPr>
            <a:r>
              <a:t>Imputation</a:t>
            </a:r>
          </a:p>
          <a:p>
            <a:pPr>
              <a:defRPr>
                <a:latin typeface="Helvetica"/>
                <a:ea typeface="Helvetica"/>
                <a:cs typeface="Helvetica"/>
                <a:sym typeface="Helvetica"/>
              </a:defRPr>
            </a:pPr>
            <a:r>
              <a:t>Row Statistics and Distributions</a:t>
            </a:r>
          </a:p>
          <a:p>
            <a:pPr>
              <a:defRPr>
                <a:latin typeface="Helvetica"/>
                <a:ea typeface="Helvetica"/>
                <a:cs typeface="Helvetica"/>
                <a:sym typeface="Helvetica"/>
              </a:defRPr>
            </a:pPr>
            <a:r>
              <a:t>Clustering and PCA</a:t>
            </a:r>
          </a:p>
          <a:p>
            <a:pPr>
              <a:defRPr>
                <a:latin typeface="Helvetica"/>
                <a:ea typeface="Helvetica"/>
                <a:cs typeface="Helvetica"/>
                <a:sym typeface="Helvetica"/>
              </a:defRPr>
            </a:pPr>
            <a:r>
              <a:t>Standard Scaling (e.g., mean-centering)</a:t>
            </a:r>
          </a:p>
          <a:p>
            <a:pPr>
              <a:defRPr>
                <a:latin typeface="Helvetica"/>
                <a:ea typeface="Helvetica"/>
                <a:cs typeface="Helvetica"/>
                <a:sym typeface="Helvetica"/>
              </a:defRPr>
            </a:pPr>
            <a:r>
              <a:t>Interactions (n-way)</a:t>
            </a:r>
          </a:p>
          <a:p>
            <a:pPr>
              <a:defRPr>
                <a:latin typeface="Helvetica"/>
                <a:ea typeface="Helvetica"/>
                <a:cs typeface="Helvetica"/>
                <a:sym typeface="Helvetica"/>
              </a:defRPr>
            </a:pPr>
            <a:r>
              <a:t>Treatments (see below)</a:t>
            </a:r>
          </a:p>
        </p:txBody>
      </p:sp>
      <p:sp>
        <p:nvSpPr>
          <p:cNvPr id="161" name="Shape 1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a:defRPr>
                <a:latin typeface="Helvetica"/>
                <a:ea typeface="Helvetica"/>
                <a:cs typeface="Helvetica"/>
                <a:sym typeface="Helvetica"/>
              </a:defRPr>
            </a:lvl1pPr>
          </a:lstStyle>
          <a:p>
            <a:pPr/>
            <a:r>
              <a:t>Treatments</a:t>
            </a:r>
          </a:p>
        </p:txBody>
      </p:sp>
      <p:sp>
        <p:nvSpPr>
          <p:cNvPr id="164" name="Shape 164"/>
          <p:cNvSpPr/>
          <p:nvPr>
            <p:ph type="body" idx="1"/>
          </p:nvPr>
        </p:nvSpPr>
        <p:spPr>
          <a:prstGeom prst="rect">
            <a:avLst/>
          </a:prstGeom>
        </p:spPr>
        <p:txBody>
          <a:bodyPr anchor="t"/>
          <a:lstStyle/>
          <a:p>
            <a:pPr marL="444500" indent="-444500">
              <a:defRPr sz="2700">
                <a:latin typeface="Helvetica"/>
                <a:ea typeface="Helvetica"/>
                <a:cs typeface="Helvetica"/>
                <a:sym typeface="Helvetica"/>
              </a:defRPr>
            </a:pPr>
            <a:r>
              <a:t>Some features require special treatment, for example, a date column that is split into separate columns for month, day, and year.</a:t>
            </a:r>
          </a:p>
          <a:p>
            <a:pPr marL="444500" indent="-444500">
              <a:defRPr sz="2700">
                <a:latin typeface="Helvetica"/>
                <a:ea typeface="Helvetica"/>
                <a:cs typeface="Helvetica"/>
                <a:sym typeface="Helvetica"/>
              </a:defRPr>
            </a:pPr>
            <a:r>
              <a:t>Treatments are specified in the configuration file with the feature name, the treatment function, and its parameters.</a:t>
            </a:r>
          </a:p>
          <a:p>
            <a:pPr marL="444500" indent="-444500">
              <a:defRPr sz="2700">
                <a:latin typeface="Helvetica"/>
                <a:ea typeface="Helvetica"/>
                <a:cs typeface="Helvetica"/>
                <a:sym typeface="Helvetica"/>
              </a:defRPr>
            </a:pPr>
            <a:r>
              <a:t>In the following example, we apply a runs test to 6 features in the YAML file:</a:t>
            </a:r>
          </a:p>
        </p:txBody>
      </p:sp>
      <p:sp>
        <p:nvSpPr>
          <p:cNvPr id="165" name="Shape 1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6" name="treatments.tiff"/>
          <p:cNvPicPr>
            <a:picLocks noChangeAspect="1"/>
          </p:cNvPicPr>
          <p:nvPr/>
        </p:nvPicPr>
        <p:blipFill>
          <a:blip r:embed="rId2">
            <a:extLst/>
          </a:blip>
          <a:stretch>
            <a:fillRect/>
          </a:stretch>
        </p:blipFill>
        <p:spPr>
          <a:xfrm>
            <a:off x="3479800" y="6172200"/>
            <a:ext cx="7416800" cy="23876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lvl1pPr>
              <a:defRPr>
                <a:latin typeface="Helvetica"/>
                <a:ea typeface="Helvetica"/>
                <a:cs typeface="Helvetica"/>
                <a:sym typeface="Helvetica"/>
              </a:defRPr>
            </a:lvl1pPr>
          </a:lstStyle>
          <a:p>
            <a:pPr/>
            <a:r>
              <a:t>Feature Transformation</a:t>
            </a:r>
          </a:p>
        </p:txBody>
      </p:sp>
      <p:sp>
        <p:nvSpPr>
          <p:cNvPr id="169" name="Shape 1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0" name="Feature Processing.png"/>
          <p:cNvPicPr>
            <a:picLocks noChangeAspect="1"/>
          </p:cNvPicPr>
          <p:nvPr/>
        </p:nvPicPr>
        <p:blipFill>
          <a:blip r:embed="rId2">
            <a:extLst/>
          </a:blip>
          <a:stretch>
            <a:fillRect/>
          </a:stretch>
        </p:blipFill>
        <p:spPr>
          <a:xfrm>
            <a:off x="787400" y="3303814"/>
            <a:ext cx="11430000" cy="489857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lvl1pPr>
              <a:defRPr>
                <a:latin typeface="Helvetica"/>
                <a:ea typeface="Helvetica"/>
                <a:cs typeface="Helvetica"/>
                <a:sym typeface="Helvetica"/>
              </a:defRPr>
            </a:lvl1pPr>
          </a:lstStyle>
          <a:p>
            <a:pPr/>
            <a:r>
              <a:t>Feature Processing</a:t>
            </a:r>
          </a:p>
        </p:txBody>
      </p:sp>
      <p:sp>
        <p:nvSpPr>
          <p:cNvPr id="173" name="Shape 1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4" name="Features.tiff"/>
          <p:cNvPicPr>
            <a:picLocks noChangeAspect="1"/>
          </p:cNvPicPr>
          <p:nvPr/>
        </p:nvPicPr>
        <p:blipFill>
          <a:blip r:embed="rId2">
            <a:extLst/>
          </a:blip>
          <a:stretch>
            <a:fillRect/>
          </a:stretch>
        </p:blipFill>
        <p:spPr>
          <a:xfrm>
            <a:off x="787400" y="3206962"/>
            <a:ext cx="11430000" cy="509227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a:defRPr>
                <a:latin typeface="Helvetica"/>
                <a:ea typeface="Helvetica"/>
                <a:cs typeface="Helvetica"/>
                <a:sym typeface="Helvetica"/>
              </a:defRPr>
            </a:lvl1pPr>
          </a:lstStyle>
          <a:p>
            <a:pPr/>
            <a:r>
              <a:t>Encoders</a:t>
            </a:r>
          </a:p>
        </p:txBody>
      </p:sp>
      <p:sp>
        <p:nvSpPr>
          <p:cNvPr id="177" name="Shape 177"/>
          <p:cNvSpPr/>
          <p:nvPr>
            <p:ph type="body" idx="1"/>
          </p:nvPr>
        </p:nvSpPr>
        <p:spPr>
          <a:prstGeom prst="rect">
            <a:avLst/>
          </a:prstGeom>
        </p:spPr>
        <p:txBody>
          <a:bodyPr/>
          <a:lstStyle/>
          <a:p>
            <a:pPr marL="208915" indent="-208915" defTabSz="274574">
              <a:spcBef>
                <a:spcPts val="1900"/>
              </a:spcBef>
              <a:defRPr sz="3008">
                <a:latin typeface="Helvetica"/>
                <a:ea typeface="Helvetica"/>
                <a:cs typeface="Helvetica"/>
                <a:sym typeface="Helvetica"/>
              </a:defRPr>
            </a:pPr>
            <a:r>
              <a:t>Factorization</a:t>
            </a:r>
          </a:p>
          <a:p>
            <a:pPr marL="208915" indent="-208915" defTabSz="274574">
              <a:spcBef>
                <a:spcPts val="1900"/>
              </a:spcBef>
              <a:defRPr sz="3008">
                <a:latin typeface="Helvetica"/>
                <a:ea typeface="Helvetica"/>
                <a:cs typeface="Helvetica"/>
                <a:sym typeface="Helvetica"/>
              </a:defRPr>
            </a:pPr>
            <a:r>
              <a:t>One-Hot</a:t>
            </a:r>
          </a:p>
          <a:p>
            <a:pPr marL="208915" indent="-208915" defTabSz="274574">
              <a:spcBef>
                <a:spcPts val="1900"/>
              </a:spcBef>
              <a:defRPr sz="3008">
                <a:latin typeface="Helvetica"/>
                <a:ea typeface="Helvetica"/>
                <a:cs typeface="Helvetica"/>
                <a:sym typeface="Helvetica"/>
              </a:defRPr>
            </a:pPr>
            <a:r>
              <a:t>Ordinal</a:t>
            </a:r>
          </a:p>
          <a:p>
            <a:pPr marL="208915" indent="-208915" defTabSz="274574">
              <a:spcBef>
                <a:spcPts val="1900"/>
              </a:spcBef>
              <a:defRPr sz="3008">
                <a:latin typeface="Helvetica"/>
                <a:ea typeface="Helvetica"/>
                <a:cs typeface="Helvetica"/>
                <a:sym typeface="Helvetica"/>
              </a:defRPr>
            </a:pPr>
            <a:r>
              <a:t>Binary</a:t>
            </a:r>
          </a:p>
          <a:p>
            <a:pPr marL="208915" indent="-208915" defTabSz="274574">
              <a:spcBef>
                <a:spcPts val="1900"/>
              </a:spcBef>
              <a:defRPr sz="3008">
                <a:latin typeface="Helvetica"/>
                <a:ea typeface="Helvetica"/>
                <a:cs typeface="Helvetica"/>
                <a:sym typeface="Helvetica"/>
              </a:defRPr>
            </a:pPr>
            <a:r>
              <a:t>Helmert Contrast</a:t>
            </a:r>
          </a:p>
          <a:p>
            <a:pPr marL="208915" indent="-208915" defTabSz="274574">
              <a:spcBef>
                <a:spcPts val="1900"/>
              </a:spcBef>
              <a:defRPr sz="3008">
                <a:latin typeface="Helvetica"/>
                <a:ea typeface="Helvetica"/>
                <a:cs typeface="Helvetica"/>
                <a:sym typeface="Helvetica"/>
              </a:defRPr>
            </a:pPr>
            <a:r>
              <a:t>Sum Contrast</a:t>
            </a:r>
          </a:p>
          <a:p>
            <a:pPr marL="208915" indent="-208915" defTabSz="274574">
              <a:spcBef>
                <a:spcPts val="1900"/>
              </a:spcBef>
              <a:defRPr sz="3008">
                <a:latin typeface="Helvetica"/>
                <a:ea typeface="Helvetica"/>
                <a:cs typeface="Helvetica"/>
                <a:sym typeface="Helvetica"/>
              </a:defRPr>
            </a:pPr>
            <a:r>
              <a:t>Polynomial Contrast</a:t>
            </a:r>
          </a:p>
          <a:p>
            <a:pPr marL="208915" indent="-208915" defTabSz="274574">
              <a:spcBef>
                <a:spcPts val="1900"/>
              </a:spcBef>
              <a:defRPr sz="3008">
                <a:latin typeface="Helvetica"/>
                <a:ea typeface="Helvetica"/>
                <a:cs typeface="Helvetica"/>
                <a:sym typeface="Helvetica"/>
              </a:defRPr>
            </a:pPr>
            <a:r>
              <a:t>Backward Difference Contrast</a:t>
            </a:r>
          </a:p>
          <a:p>
            <a:pPr marL="208915" indent="-208915" defTabSz="274574">
              <a:spcBef>
                <a:spcPts val="1900"/>
              </a:spcBef>
              <a:defRPr sz="3008">
                <a:latin typeface="Helvetica"/>
                <a:ea typeface="Helvetica"/>
                <a:cs typeface="Helvetica"/>
                <a:sym typeface="Helvetica"/>
              </a:defRPr>
            </a:pPr>
            <a:r>
              <a:t>Simple Hashing</a:t>
            </a:r>
          </a:p>
        </p:txBody>
      </p:sp>
      <p:sp>
        <p:nvSpPr>
          <p:cNvPr id="178" name="Shape 1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lvl1pPr>
              <a:defRPr>
                <a:latin typeface="Helvetica"/>
                <a:ea typeface="Helvetica"/>
                <a:cs typeface="Helvetica"/>
                <a:sym typeface="Helvetica"/>
              </a:defRPr>
            </a:lvl1pPr>
          </a:lstStyle>
          <a:p>
            <a:pPr/>
            <a:r>
              <a:t>Feature Selection</a:t>
            </a:r>
          </a:p>
        </p:txBody>
      </p:sp>
      <p:sp>
        <p:nvSpPr>
          <p:cNvPr id="181" name="Shape 181"/>
          <p:cNvSpPr/>
          <p:nvPr>
            <p:ph type="body" idx="1"/>
          </p:nvPr>
        </p:nvSpPr>
        <p:spPr>
          <a:prstGeom prst="rect">
            <a:avLst/>
          </a:prstGeom>
        </p:spPr>
        <p:txBody>
          <a:bodyPr/>
          <a:lstStyle/>
          <a:p>
            <a:pPr>
              <a:defRPr>
                <a:latin typeface="Helvetica"/>
                <a:ea typeface="Helvetica"/>
                <a:cs typeface="Helvetica"/>
                <a:sym typeface="Helvetica"/>
              </a:defRPr>
            </a:pPr>
            <a:r>
              <a:t>Univariate selection based on the percentile of highest feature scores</a:t>
            </a:r>
          </a:p>
          <a:p>
            <a:pPr>
              <a:defRPr>
                <a:latin typeface="Helvetica"/>
                <a:ea typeface="Helvetica"/>
                <a:cs typeface="Helvetica"/>
                <a:sym typeface="Helvetica"/>
              </a:defRPr>
            </a:pPr>
            <a:r>
              <a:t>Scoring functions for both classification and regression, e.g., ANOVA F-value or chi-squared statistic</a:t>
            </a:r>
          </a:p>
          <a:p>
            <a:pPr>
              <a:defRPr>
                <a:latin typeface="Helvetica"/>
                <a:ea typeface="Helvetica"/>
                <a:cs typeface="Helvetica"/>
                <a:sym typeface="Helvetica"/>
              </a:defRPr>
            </a:pPr>
            <a:r>
              <a:t>Recursive Feature Elimination (RFE) with Cross-Validation (CV) with configurable scoring function and step size</a:t>
            </a:r>
          </a:p>
        </p:txBody>
      </p:sp>
      <p:sp>
        <p:nvSpPr>
          <p:cNvPr id="182" name="Shape 1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lvl1pPr>
              <a:defRPr>
                <a:latin typeface="Helvetica"/>
                <a:ea typeface="Helvetica"/>
                <a:cs typeface="Helvetica"/>
                <a:sym typeface="Helvetica"/>
              </a:defRPr>
            </a:lvl1pPr>
          </a:lstStyle>
          <a:p>
            <a:pPr/>
            <a:r>
              <a:t>Grid Search</a:t>
            </a:r>
          </a:p>
        </p:txBody>
      </p:sp>
      <p:sp>
        <p:nvSpPr>
          <p:cNvPr id="185" name="Shape 185"/>
          <p:cNvSpPr/>
          <p:nvPr>
            <p:ph type="body" idx="1"/>
          </p:nvPr>
        </p:nvSpPr>
        <p:spPr>
          <a:prstGeom prst="rect">
            <a:avLst/>
          </a:prstGeom>
        </p:spPr>
        <p:txBody>
          <a:bodyPr anchor="t"/>
          <a:lstStyle>
            <a:lvl1pPr>
              <a:defRPr>
                <a:latin typeface="Helvetica"/>
                <a:ea typeface="Helvetica"/>
                <a:cs typeface="Helvetica"/>
                <a:sym typeface="Helvetica"/>
              </a:defRPr>
            </a:lvl1pPr>
          </a:lstStyle>
          <a:p>
            <a:pPr/>
            <a:r>
              <a:t>Full or Randomized Distributed Grid Search with subsampling (Spark if available)</a:t>
            </a:r>
          </a:p>
        </p:txBody>
      </p:sp>
      <p:sp>
        <p:nvSpPr>
          <p:cNvPr id="186" name="Shape 1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xgboost.tiff"/>
          <p:cNvPicPr>
            <a:picLocks noChangeAspect="1"/>
          </p:cNvPicPr>
          <p:nvPr/>
        </p:nvPicPr>
        <p:blipFill>
          <a:blip r:embed="rId2">
            <a:extLst/>
          </a:blip>
          <a:stretch>
            <a:fillRect/>
          </a:stretch>
        </p:blipFill>
        <p:spPr>
          <a:xfrm>
            <a:off x="1738712" y="3965575"/>
            <a:ext cx="9527376" cy="502293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a:defRPr>
                <a:latin typeface="Helvetica"/>
                <a:ea typeface="Helvetica"/>
                <a:cs typeface="Helvetica"/>
                <a:sym typeface="Helvetica"/>
              </a:defRPr>
            </a:pPr>
            <a:r>
              <a:t>Ensembles</a:t>
            </a:r>
            <a:br/>
            <a:r>
              <a:rPr sz="4200"/>
              <a:t>Blending and Stacking</a:t>
            </a:r>
          </a:p>
        </p:txBody>
      </p:sp>
      <p:sp>
        <p:nvSpPr>
          <p:cNvPr id="190" name="Shape 1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Blended Model.png"/>
          <p:cNvPicPr>
            <a:picLocks noChangeAspect="1"/>
          </p:cNvPicPr>
          <p:nvPr/>
        </p:nvPicPr>
        <p:blipFill>
          <a:blip r:embed="rId2">
            <a:extLst/>
          </a:blip>
          <a:stretch>
            <a:fillRect/>
          </a:stretch>
        </p:blipFill>
        <p:spPr>
          <a:xfrm>
            <a:off x="787400" y="3092668"/>
            <a:ext cx="11430000" cy="532086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lvl1pPr>
              <a:defRPr>
                <a:latin typeface="Helvetica"/>
                <a:ea typeface="Helvetica"/>
                <a:cs typeface="Helvetica"/>
                <a:sym typeface="Helvetica"/>
              </a:defRPr>
            </a:lvl1pPr>
          </a:lstStyle>
          <a:p>
            <a:pPr/>
            <a:r>
              <a:t>Best Model Selection</a:t>
            </a:r>
          </a:p>
        </p:txBody>
      </p:sp>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5" name="Best Model.png"/>
          <p:cNvPicPr>
            <a:picLocks noChangeAspect="1"/>
          </p:cNvPicPr>
          <p:nvPr/>
        </p:nvPicPr>
        <p:blipFill>
          <a:blip r:embed="rId2">
            <a:extLst/>
          </a:blip>
          <a:stretch>
            <a:fillRect/>
          </a:stretch>
        </p:blipFill>
        <p:spPr>
          <a:xfrm>
            <a:off x="1041400" y="2681287"/>
            <a:ext cx="10922000" cy="614362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lvl1pPr>
              <a:defRPr>
                <a:latin typeface="Helvetica"/>
                <a:ea typeface="Helvetica"/>
                <a:cs typeface="Helvetica"/>
                <a:sym typeface="Helvetica"/>
              </a:defRPr>
            </a:lvl1pPr>
          </a:lstStyle>
          <a:p>
            <a:pPr/>
            <a:r>
              <a:t>The Framework</a:t>
            </a:r>
          </a:p>
        </p:txBody>
      </p:sp>
      <p:sp>
        <p:nvSpPr>
          <p:cNvPr id="124" name="Shape 12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5" name="AlphaPy Pipeline.png"/>
          <p:cNvPicPr>
            <a:picLocks noChangeAspect="1"/>
          </p:cNvPicPr>
          <p:nvPr/>
        </p:nvPicPr>
        <p:blipFill>
          <a:blip r:embed="rId2">
            <a:extLst/>
          </a:blip>
          <a:stretch>
            <a:fillRect/>
          </a:stretch>
        </p:blipFill>
        <p:spPr>
          <a:xfrm>
            <a:off x="787400" y="3335215"/>
            <a:ext cx="11430000" cy="483577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lvl1pPr>
              <a:defRPr>
                <a:latin typeface="Helvetica"/>
                <a:ea typeface="Helvetica"/>
                <a:cs typeface="Helvetica"/>
                <a:sym typeface="Helvetica"/>
              </a:defRPr>
            </a:lvl1pPr>
          </a:lstStyle>
          <a:p>
            <a:pPr/>
            <a:r>
              <a:t>Model Evaluation</a:t>
            </a:r>
          </a:p>
        </p:txBody>
      </p:sp>
      <p:sp>
        <p:nvSpPr>
          <p:cNvPr id="198" name="Shape 198"/>
          <p:cNvSpPr/>
          <p:nvPr>
            <p:ph type="body" idx="1"/>
          </p:nvPr>
        </p:nvSpPr>
        <p:spPr>
          <a:prstGeom prst="rect">
            <a:avLst/>
          </a:prstGeom>
        </p:spPr>
        <p:txBody>
          <a:bodyPr/>
          <a:lstStyle/>
          <a:p>
            <a:pPr>
              <a:defRPr>
                <a:latin typeface="Helvetica"/>
                <a:ea typeface="Helvetica"/>
                <a:cs typeface="Helvetica"/>
                <a:sym typeface="Helvetica"/>
              </a:defRPr>
            </a:pPr>
            <a:r>
              <a:t>Metrics</a:t>
            </a:r>
          </a:p>
          <a:p>
            <a:pPr>
              <a:defRPr>
                <a:latin typeface="Helvetica"/>
                <a:ea typeface="Helvetica"/>
                <a:cs typeface="Helvetica"/>
                <a:sym typeface="Helvetica"/>
              </a:defRPr>
            </a:pPr>
            <a:r>
              <a:t>Calibration Plot</a:t>
            </a:r>
          </a:p>
          <a:p>
            <a:pPr>
              <a:defRPr>
                <a:latin typeface="Helvetica"/>
                <a:ea typeface="Helvetica"/>
                <a:cs typeface="Helvetica"/>
                <a:sym typeface="Helvetica"/>
              </a:defRPr>
            </a:pPr>
            <a:r>
              <a:t>Confusion Matrix</a:t>
            </a:r>
          </a:p>
          <a:p>
            <a:pPr>
              <a:defRPr>
                <a:latin typeface="Helvetica"/>
                <a:ea typeface="Helvetica"/>
                <a:cs typeface="Helvetica"/>
                <a:sym typeface="Helvetica"/>
              </a:defRPr>
            </a:pPr>
            <a:r>
              <a:t>Learning Curve</a:t>
            </a:r>
          </a:p>
          <a:p>
            <a:pPr>
              <a:defRPr>
                <a:latin typeface="Helvetica"/>
                <a:ea typeface="Helvetica"/>
                <a:cs typeface="Helvetica"/>
                <a:sym typeface="Helvetica"/>
              </a:defRPr>
            </a:pPr>
            <a:r>
              <a:t>ROC Curve</a:t>
            </a:r>
          </a:p>
        </p:txBody>
      </p:sp>
      <p:sp>
        <p:nvSpPr>
          <p:cNvPr id="199" name="Shape 1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title"/>
          </p:nvPr>
        </p:nvSpPr>
        <p:spPr>
          <a:prstGeom prst="rect">
            <a:avLst/>
          </a:prstGeom>
        </p:spPr>
        <p:txBody>
          <a:bodyPr/>
          <a:lstStyle>
            <a:lvl1pPr>
              <a:defRPr>
                <a:latin typeface="Helvetica"/>
                <a:ea typeface="Helvetica"/>
                <a:cs typeface="Helvetica"/>
                <a:sym typeface="Helvetica"/>
              </a:defRPr>
            </a:lvl1pPr>
          </a:lstStyle>
          <a:p>
            <a:pPr/>
            <a:r>
              <a:t>Metrics</a:t>
            </a:r>
          </a:p>
        </p:txBody>
      </p:sp>
      <p:sp>
        <p:nvSpPr>
          <p:cNvPr id="202" name="Shape 2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Metrics.tiff"/>
          <p:cNvPicPr>
            <a:picLocks noChangeAspect="1"/>
          </p:cNvPicPr>
          <p:nvPr/>
        </p:nvPicPr>
        <p:blipFill>
          <a:blip r:embed="rId2">
            <a:extLst/>
          </a:blip>
          <a:stretch>
            <a:fillRect/>
          </a:stretch>
        </p:blipFill>
        <p:spPr>
          <a:xfrm>
            <a:off x="488950" y="3092450"/>
            <a:ext cx="12026900" cy="53213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lvl1pPr>
              <a:defRPr>
                <a:latin typeface="Helvetica"/>
                <a:ea typeface="Helvetica"/>
                <a:cs typeface="Helvetica"/>
                <a:sym typeface="Helvetica"/>
              </a:defRPr>
            </a:lvl1pPr>
          </a:lstStyle>
          <a:p>
            <a:pPr/>
            <a:r>
              <a:t>Calibration Plot</a:t>
            </a:r>
          </a:p>
        </p:txBody>
      </p:sp>
      <p:sp>
        <p:nvSpPr>
          <p:cNvPr id="206" name="Shape 2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7" name="calibration_train_ALL.png"/>
          <p:cNvPicPr>
            <a:picLocks noChangeAspect="1"/>
          </p:cNvPicPr>
          <p:nvPr/>
        </p:nvPicPr>
        <p:blipFill>
          <a:blip r:embed="rId2">
            <a:extLst/>
          </a:blip>
          <a:stretch>
            <a:fillRect/>
          </a:stretch>
        </p:blipFill>
        <p:spPr>
          <a:xfrm>
            <a:off x="2952750" y="2203450"/>
            <a:ext cx="6604000" cy="6604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lvl1pPr>
              <a:defRPr>
                <a:latin typeface="Helvetica"/>
                <a:ea typeface="Helvetica"/>
                <a:cs typeface="Helvetica"/>
                <a:sym typeface="Helvetica"/>
              </a:defRPr>
            </a:lvl1pPr>
          </a:lstStyle>
          <a:p>
            <a:pPr/>
            <a:r>
              <a:t>Confusion Matrix</a:t>
            </a:r>
          </a:p>
        </p:txBody>
      </p:sp>
      <p:sp>
        <p:nvSpPr>
          <p:cNvPr id="210" name="Shape 2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1" name="confusion_train_XGB.png"/>
          <p:cNvPicPr>
            <a:picLocks noChangeAspect="1"/>
          </p:cNvPicPr>
          <p:nvPr/>
        </p:nvPicPr>
        <p:blipFill>
          <a:blip r:embed="rId2">
            <a:extLst/>
          </a:blip>
          <a:stretch>
            <a:fillRect/>
          </a:stretch>
        </p:blipFill>
        <p:spPr>
          <a:xfrm>
            <a:off x="2057400" y="2419350"/>
            <a:ext cx="8890000" cy="66675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lvl1pPr>
              <a:defRPr>
                <a:latin typeface="Helvetica"/>
                <a:ea typeface="Helvetica"/>
                <a:cs typeface="Helvetica"/>
                <a:sym typeface="Helvetica"/>
              </a:defRPr>
            </a:lvl1pPr>
          </a:lstStyle>
          <a:p>
            <a:pPr/>
            <a:r>
              <a:t>Learning Curve</a:t>
            </a:r>
          </a:p>
        </p:txBody>
      </p:sp>
      <p:sp>
        <p:nvSpPr>
          <p:cNvPr id="214" name="Shape 2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learning_curve_train_XGB.png"/>
          <p:cNvPicPr>
            <a:picLocks noChangeAspect="1"/>
          </p:cNvPicPr>
          <p:nvPr/>
        </p:nvPicPr>
        <p:blipFill>
          <a:blip r:embed="rId2">
            <a:extLst/>
          </a:blip>
          <a:stretch>
            <a:fillRect/>
          </a:stretch>
        </p:blipFill>
        <p:spPr>
          <a:xfrm>
            <a:off x="2057400" y="2419350"/>
            <a:ext cx="8890000" cy="6667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lvl1pPr>
              <a:defRPr>
                <a:latin typeface="Helvetica"/>
                <a:ea typeface="Helvetica"/>
                <a:cs typeface="Helvetica"/>
                <a:sym typeface="Helvetica"/>
              </a:defRPr>
            </a:lvl1pPr>
          </a:lstStyle>
          <a:p>
            <a:pPr/>
            <a:r>
              <a:t>ROC Curve</a:t>
            </a:r>
          </a:p>
        </p:txBody>
      </p:sp>
      <p:sp>
        <p:nvSpPr>
          <p:cNvPr id="218" name="Shape 2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roc_curve_train_XGB.png"/>
          <p:cNvPicPr>
            <a:picLocks noChangeAspect="1"/>
          </p:cNvPicPr>
          <p:nvPr/>
        </p:nvPicPr>
        <p:blipFill>
          <a:blip r:embed="rId2">
            <a:extLst/>
          </a:blip>
          <a:stretch>
            <a:fillRect/>
          </a:stretch>
        </p:blipFill>
        <p:spPr>
          <a:xfrm>
            <a:off x="2057400" y="2419350"/>
            <a:ext cx="8890000" cy="6667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lvl1pPr>
              <a:defRPr>
                <a:latin typeface="Helvetica"/>
                <a:ea typeface="Helvetica"/>
                <a:cs typeface="Helvetica"/>
                <a:sym typeface="Helvetica"/>
              </a:defRPr>
            </a:lvl1pPr>
          </a:lstStyle>
          <a:p>
            <a:pPr/>
            <a:r>
              <a:t>Domains</a:t>
            </a:r>
          </a:p>
        </p:txBody>
      </p:sp>
      <p:sp>
        <p:nvSpPr>
          <p:cNvPr id="222" name="Shape 222"/>
          <p:cNvSpPr/>
          <p:nvPr>
            <p:ph type="body" idx="1"/>
          </p:nvPr>
        </p:nvSpPr>
        <p:spPr>
          <a:prstGeom prst="rect">
            <a:avLst/>
          </a:prstGeom>
        </p:spPr>
        <p:txBody>
          <a:bodyPr/>
          <a:lstStyle/>
          <a:p>
            <a:pPr marL="355600" indent="-355600" defTabSz="467359">
              <a:spcBef>
                <a:spcPts val="3300"/>
              </a:spcBef>
              <a:defRPr sz="2880">
                <a:latin typeface="Helvetica"/>
                <a:ea typeface="Helvetica"/>
                <a:cs typeface="Helvetica"/>
                <a:sym typeface="Helvetica"/>
              </a:defRPr>
            </a:pPr>
            <a:r>
              <a:t>A domain encapsulates functionality that operates on specific kinds of schema or subject matter.</a:t>
            </a:r>
          </a:p>
          <a:p>
            <a:pPr marL="355600" indent="-355600" defTabSz="467359">
              <a:spcBef>
                <a:spcPts val="3300"/>
              </a:spcBef>
              <a:defRPr sz="2880">
                <a:latin typeface="Helvetica"/>
                <a:ea typeface="Helvetica"/>
                <a:cs typeface="Helvetica"/>
                <a:sym typeface="Helvetica"/>
              </a:defRPr>
            </a:pPr>
            <a:r>
              <a:t>The purpose of the Domain Pipeline is to prepare data for the Model Pipeline. For example, both market and sports data are time series data but must be structured differently for prediction.</a:t>
            </a:r>
          </a:p>
          <a:p>
            <a:pPr marL="355600" indent="-355600" defTabSz="467359">
              <a:spcBef>
                <a:spcPts val="3300"/>
              </a:spcBef>
              <a:defRPr sz="2880">
                <a:latin typeface="Helvetica"/>
                <a:ea typeface="Helvetica"/>
                <a:cs typeface="Helvetica"/>
                <a:sym typeface="Helvetica"/>
              </a:defRPr>
            </a:pPr>
            <a:r>
              <a:t>Market data consist of standard primitives such as </a:t>
            </a:r>
            <a:r>
              <a:rPr i="1"/>
              <a:t>open</a:t>
            </a:r>
            <a:r>
              <a:t>, </a:t>
            </a:r>
            <a:r>
              <a:rPr i="1"/>
              <a:t>high</a:t>
            </a:r>
            <a:r>
              <a:t>, </a:t>
            </a:r>
            <a:r>
              <a:rPr i="1"/>
              <a:t>low</a:t>
            </a:r>
            <a:r>
              <a:t>, and </a:t>
            </a:r>
            <a:r>
              <a:rPr i="1"/>
              <a:t>close; t</a:t>
            </a:r>
            <a:r>
              <a:t>he latter three are postdictive and cause data leakage. Leaders and laggards must be identified and possibly column-shifted, which is handled by the Model Pipeline.</a:t>
            </a:r>
          </a:p>
          <a:p>
            <a:pPr marL="355600" indent="-355600" defTabSz="467359">
              <a:spcBef>
                <a:spcPts val="3300"/>
              </a:spcBef>
              <a:defRPr sz="2880">
                <a:latin typeface="Helvetica"/>
                <a:ea typeface="Helvetica"/>
                <a:cs typeface="Helvetica"/>
                <a:sym typeface="Helvetica"/>
              </a:defRPr>
            </a:pPr>
            <a:r>
              <a:t>Sports data are typically structured into a match or game format after gathering team and player data.</a:t>
            </a:r>
          </a:p>
        </p:txBody>
      </p:sp>
      <p:sp>
        <p:nvSpPr>
          <p:cNvPr id="223" name="Shape 2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lvl1pPr>
              <a:defRPr>
                <a:latin typeface="Helvetica"/>
                <a:ea typeface="Helvetica"/>
                <a:cs typeface="Helvetica"/>
                <a:sym typeface="Helvetica"/>
              </a:defRPr>
            </a:lvl1pPr>
          </a:lstStyle>
          <a:p>
            <a:pPr/>
            <a:r>
              <a:t>Market Domain</a:t>
            </a:r>
          </a:p>
        </p:txBody>
      </p:sp>
      <p:sp>
        <p:nvSpPr>
          <p:cNvPr id="226" name="Shape 226"/>
          <p:cNvSpPr/>
          <p:nvPr>
            <p:ph type="body" idx="1"/>
          </p:nvPr>
        </p:nvSpPr>
        <p:spPr>
          <a:prstGeom prst="rect">
            <a:avLst/>
          </a:prstGeom>
        </p:spPr>
        <p:txBody>
          <a:bodyPr/>
          <a:lstStyle/>
          <a:p>
            <a:pPr marL="635000" indent="-635000">
              <a:buSzPct val="100000"/>
              <a:buAutoNum type="arabicPeriod" startAt="1"/>
              <a:defRPr>
                <a:latin typeface="Helvetica"/>
                <a:ea typeface="Helvetica"/>
                <a:cs typeface="Helvetica"/>
                <a:sym typeface="Helvetica"/>
              </a:defRPr>
            </a:pPr>
            <a:r>
              <a:t>Suppose we have five years of history for a group of stocks, each stock represented by rows of time series data on a daily basis.</a:t>
            </a:r>
          </a:p>
          <a:p>
            <a:pPr marL="635000" indent="-635000">
              <a:buSzPct val="100000"/>
              <a:buAutoNum type="arabicPeriod" startAt="1"/>
              <a:defRPr>
                <a:latin typeface="Helvetica"/>
                <a:ea typeface="Helvetica"/>
                <a:cs typeface="Helvetica"/>
                <a:sym typeface="Helvetica"/>
              </a:defRPr>
            </a:pPr>
            <a:r>
              <a:t>We want to create a model that predicts whether or not a stock will generate a given return over the next n days, where n = the forecast period.</a:t>
            </a:r>
          </a:p>
          <a:p>
            <a:pPr marL="635000" indent="-635000">
              <a:buSzPct val="100000"/>
              <a:buAutoNum type="arabicPeriod" startAt="1"/>
              <a:defRPr>
                <a:latin typeface="Helvetica"/>
                <a:ea typeface="Helvetica"/>
                <a:cs typeface="Helvetica"/>
                <a:sym typeface="Helvetica"/>
              </a:defRPr>
            </a:pPr>
            <a:r>
              <a:t>The goal is to generate canonical training and test data for the model pipeline, so we need to apply a series of transformations to the raw stock data.</a:t>
            </a:r>
          </a:p>
        </p:txBody>
      </p:sp>
      <p:sp>
        <p:nvSpPr>
          <p:cNvPr id="227" name="Shape 2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lvl1pPr>
              <a:defRPr>
                <a:latin typeface="Helvetica"/>
                <a:ea typeface="Helvetica"/>
                <a:cs typeface="Helvetica"/>
                <a:sym typeface="Helvetica"/>
              </a:defRPr>
            </a:lvl1pPr>
          </a:lstStyle>
          <a:p>
            <a:pPr/>
            <a:r>
              <a:t>Market Pipeline</a:t>
            </a:r>
          </a:p>
        </p:txBody>
      </p:sp>
      <p:sp>
        <p:nvSpPr>
          <p:cNvPr id="230" name="Shape 2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1" name="Market Data Pipeline.png"/>
          <p:cNvPicPr>
            <a:picLocks noChangeAspect="1"/>
          </p:cNvPicPr>
          <p:nvPr/>
        </p:nvPicPr>
        <p:blipFill>
          <a:blip r:embed="rId2">
            <a:extLst/>
          </a:blip>
          <a:stretch>
            <a:fillRect/>
          </a:stretch>
        </p:blipFill>
        <p:spPr>
          <a:xfrm>
            <a:off x="787400" y="3005503"/>
            <a:ext cx="11430000" cy="549519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lvl1pPr defTabSz="496570">
              <a:defRPr sz="6800">
                <a:latin typeface="Helvetica"/>
                <a:ea typeface="Helvetica"/>
                <a:cs typeface="Helvetica"/>
                <a:sym typeface="Helvetica"/>
              </a:defRPr>
            </a:lvl1pPr>
          </a:lstStyle>
          <a:p>
            <a:pPr/>
            <a:r>
              <a:t>Feature Definition Language</a:t>
            </a:r>
          </a:p>
        </p:txBody>
      </p:sp>
      <p:sp>
        <p:nvSpPr>
          <p:cNvPr id="234" name="Shape 234"/>
          <p:cNvSpPr/>
          <p:nvPr>
            <p:ph type="body" idx="1"/>
          </p:nvPr>
        </p:nvSpPr>
        <p:spPr>
          <a:prstGeom prst="rect">
            <a:avLst/>
          </a:prstGeom>
        </p:spPr>
        <p:txBody>
          <a:bodyPr/>
          <a:lstStyle/>
          <a:p>
            <a:pPr>
              <a:defRPr>
                <a:latin typeface="Helvetica"/>
                <a:ea typeface="Helvetica"/>
                <a:cs typeface="Helvetica"/>
                <a:sym typeface="Helvetica"/>
              </a:defRPr>
            </a:pPr>
            <a:r>
              <a:t>Along with treatments, we defined a Feature Definition Language (FDL) that would make it easy for data scientists to define formulas and functions.</a:t>
            </a:r>
          </a:p>
          <a:p>
            <a:pPr>
              <a:defRPr>
                <a:latin typeface="Helvetica"/>
                <a:ea typeface="Helvetica"/>
                <a:cs typeface="Helvetica"/>
                <a:sym typeface="Helvetica"/>
              </a:defRPr>
            </a:pPr>
            <a:r>
              <a:t>Features are applied to groups, so feature sets are uniformly applied across multiple frames.</a:t>
            </a:r>
          </a:p>
          <a:p>
            <a:pPr>
              <a:defRPr>
                <a:latin typeface="Helvetica"/>
                <a:ea typeface="Helvetica"/>
                <a:cs typeface="Helvetica"/>
                <a:sym typeface="Helvetica"/>
              </a:defRPr>
            </a:pPr>
            <a:r>
              <a:t>The features are represented by </a:t>
            </a:r>
            <a:r>
              <a:rPr u="sng"/>
              <a:t>variables</a:t>
            </a:r>
            <a:r>
              <a:t>, and these variables map to </a:t>
            </a:r>
            <a:r>
              <a:rPr u="sng"/>
              <a:t>functions</a:t>
            </a:r>
            <a:r>
              <a:t> with parameters.</a:t>
            </a:r>
          </a:p>
        </p:txBody>
      </p:sp>
      <p:sp>
        <p:nvSpPr>
          <p:cNvPr id="235" name="Shape 23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lvl1pPr>
              <a:defRPr>
                <a:latin typeface="Helvetica"/>
                <a:ea typeface="Helvetica"/>
                <a:cs typeface="Helvetica"/>
                <a:sym typeface="Helvetica"/>
              </a:defRPr>
            </a:lvl1pPr>
          </a:lstStyle>
          <a:p>
            <a:pPr/>
            <a:r>
              <a:t>The Framework</a:t>
            </a:r>
          </a:p>
        </p:txBody>
      </p:sp>
      <p:sp>
        <p:nvSpPr>
          <p:cNvPr id="128" name="Shape 128"/>
          <p:cNvSpPr/>
          <p:nvPr>
            <p:ph type="body" idx="1"/>
          </p:nvPr>
        </p:nvSpPr>
        <p:spPr>
          <a:prstGeom prst="rect">
            <a:avLst/>
          </a:prstGeom>
        </p:spPr>
        <p:txBody>
          <a:bodyPr/>
          <a:lstStyle/>
          <a:p>
            <a:pPr marL="400050" indent="-400050" defTabSz="525779">
              <a:spcBef>
                <a:spcPts val="3700"/>
              </a:spcBef>
              <a:defRPr sz="3239">
                <a:latin typeface="Helvetica"/>
                <a:ea typeface="Helvetica"/>
                <a:cs typeface="Helvetica"/>
                <a:sym typeface="Helvetica"/>
              </a:defRPr>
            </a:pPr>
            <a:r>
              <a:t>The </a:t>
            </a:r>
            <a:r>
              <a:rPr u="sng"/>
              <a:t>Model Pipeline</a:t>
            </a:r>
            <a:r>
              <a:t> is the common code that will generate a model for any classification or regression problem.</a:t>
            </a:r>
          </a:p>
          <a:p>
            <a:pPr marL="400050" indent="-400050" defTabSz="525779">
              <a:spcBef>
                <a:spcPts val="3700"/>
              </a:spcBef>
              <a:defRPr sz="3239">
                <a:latin typeface="Helvetica"/>
                <a:ea typeface="Helvetica"/>
                <a:cs typeface="Helvetica"/>
                <a:sym typeface="Helvetica"/>
              </a:defRPr>
            </a:pPr>
            <a:r>
              <a:t>The </a:t>
            </a:r>
            <a:r>
              <a:rPr u="sng"/>
              <a:t>Domain Pipeline</a:t>
            </a:r>
            <a:r>
              <a:t> is the code required to generate the training and test data; it transforms raw data from a feed or database into canonical form.</a:t>
            </a:r>
          </a:p>
          <a:p>
            <a:pPr marL="400050" indent="-400050" defTabSz="525779">
              <a:spcBef>
                <a:spcPts val="3700"/>
              </a:spcBef>
              <a:defRPr sz="3239">
                <a:latin typeface="Helvetica"/>
                <a:ea typeface="Helvetica"/>
                <a:cs typeface="Helvetica"/>
                <a:sym typeface="Helvetica"/>
              </a:defRPr>
            </a:pPr>
            <a:r>
              <a:t>Both pipelines have configuration files using the </a:t>
            </a:r>
            <a:r>
              <a:rPr u="sng"/>
              <a:t>YAML</a:t>
            </a:r>
            <a:r>
              <a:t> format.</a:t>
            </a:r>
          </a:p>
          <a:p>
            <a:pPr marL="400050" indent="-400050" defTabSz="525779">
              <a:spcBef>
                <a:spcPts val="3700"/>
              </a:spcBef>
              <a:defRPr sz="3239">
                <a:latin typeface="Helvetica"/>
                <a:ea typeface="Helvetica"/>
                <a:cs typeface="Helvetica"/>
                <a:sym typeface="Helvetica"/>
              </a:defRPr>
            </a:pPr>
            <a:r>
              <a:t>The output of the whole process is a </a:t>
            </a:r>
            <a:r>
              <a:rPr u="sng"/>
              <a:t>Model Object</a:t>
            </a:r>
            <a:r>
              <a:t>, which is persistent; it can be saved and loaded for analysis.</a:t>
            </a:r>
          </a:p>
        </p:txBody>
      </p:sp>
      <p:sp>
        <p:nvSpPr>
          <p:cNvPr id="129" name="Shape 12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prstGeom prst="rect">
            <a:avLst/>
          </a:prstGeom>
        </p:spPr>
        <p:txBody>
          <a:bodyPr/>
          <a:lstStyle>
            <a:lvl1pPr>
              <a:defRPr>
                <a:latin typeface="Helvetica"/>
                <a:ea typeface="Helvetica"/>
                <a:cs typeface="Helvetica"/>
                <a:sym typeface="Helvetica"/>
              </a:defRPr>
            </a:lvl1pPr>
          </a:lstStyle>
          <a:p>
            <a:pPr/>
            <a:r>
              <a:t>FDL Example</a:t>
            </a:r>
          </a:p>
        </p:txBody>
      </p:sp>
      <p:sp>
        <p:nvSpPr>
          <p:cNvPr id="238" name="Shape 238"/>
          <p:cNvSpPr/>
          <p:nvPr>
            <p:ph type="body" idx="1"/>
          </p:nvPr>
        </p:nvSpPr>
        <p:spPr>
          <a:prstGeom prst="rect">
            <a:avLst/>
          </a:prstGeom>
        </p:spPr>
        <p:txBody>
          <a:bodyPr/>
          <a:lstStyle/>
          <a:p>
            <a:pPr marL="391159" indent="-391159" defTabSz="514095">
              <a:spcBef>
                <a:spcPts val="3600"/>
              </a:spcBef>
              <a:defRPr sz="3168">
                <a:latin typeface="Helvetica"/>
                <a:ea typeface="Helvetica"/>
                <a:cs typeface="Helvetica"/>
                <a:sym typeface="Helvetica"/>
              </a:defRPr>
            </a:pPr>
            <a:r>
              <a:t>Suppose we want to use the 50-day moving average (MA) in our model, as we believe that it has predictive power for a stock’s direction.</a:t>
            </a:r>
          </a:p>
          <a:p>
            <a:pPr marL="391159" indent="-391159" defTabSz="514095">
              <a:spcBef>
                <a:spcPts val="3600"/>
              </a:spcBef>
              <a:defRPr sz="3168">
                <a:latin typeface="Helvetica"/>
                <a:ea typeface="Helvetica"/>
                <a:cs typeface="Helvetica"/>
                <a:sym typeface="Helvetica"/>
              </a:defRPr>
            </a:pPr>
            <a:r>
              <a:t>The moving average function </a:t>
            </a:r>
            <a:r>
              <a:rPr i="1"/>
              <a:t>ma</a:t>
            </a:r>
            <a:r>
              <a:t> has two parameters: a feature (column) name and a time period.</a:t>
            </a:r>
          </a:p>
          <a:p>
            <a:pPr marL="391159" indent="-391159" defTabSz="514095">
              <a:spcBef>
                <a:spcPts val="3600"/>
              </a:spcBef>
              <a:defRPr sz="3168">
                <a:latin typeface="Helvetica"/>
                <a:ea typeface="Helvetica"/>
                <a:cs typeface="Helvetica"/>
                <a:sym typeface="Helvetica"/>
              </a:defRPr>
            </a:pPr>
            <a:r>
              <a:t>To apply the 50-day MA, we can simply join the function name with its parameters, separated by “_”, or </a:t>
            </a:r>
            <a:r>
              <a:rPr i="1"/>
              <a:t>ma_close_50</a:t>
            </a:r>
            <a:r>
              <a:t>.</a:t>
            </a:r>
          </a:p>
          <a:p>
            <a:pPr marL="391159" indent="-391159" defTabSz="514095">
              <a:spcBef>
                <a:spcPts val="3600"/>
              </a:spcBef>
              <a:defRPr sz="3168">
                <a:latin typeface="Helvetica"/>
                <a:ea typeface="Helvetica"/>
                <a:cs typeface="Helvetica"/>
                <a:sym typeface="Helvetica"/>
              </a:defRPr>
            </a:pPr>
            <a:r>
              <a:t>If we want to use an alias, then we can define </a:t>
            </a:r>
            <a:r>
              <a:rPr i="1"/>
              <a:t>cma</a:t>
            </a:r>
            <a:r>
              <a:t> to be the equivalent of </a:t>
            </a:r>
            <a:r>
              <a:rPr i="1"/>
              <a:t>ma_close </a:t>
            </a:r>
            <a:r>
              <a:t>and get </a:t>
            </a:r>
            <a:r>
              <a:rPr i="1"/>
              <a:t>cma_50</a:t>
            </a:r>
            <a:r>
              <a:t>.</a:t>
            </a:r>
          </a:p>
        </p:txBody>
      </p:sp>
      <p:sp>
        <p:nvSpPr>
          <p:cNvPr id="239" name="Shape 2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lvl1pPr>
              <a:defRPr>
                <a:latin typeface="Helvetica"/>
                <a:ea typeface="Helvetica"/>
                <a:cs typeface="Helvetica"/>
                <a:sym typeface="Helvetica"/>
              </a:defRPr>
            </a:lvl1pPr>
          </a:lstStyle>
          <a:p>
            <a:pPr/>
            <a:r>
              <a:t>Stock Pipeline Example</a:t>
            </a:r>
          </a:p>
        </p:txBody>
      </p:sp>
      <p:sp>
        <p:nvSpPr>
          <p:cNvPr id="242" name="Shape 242"/>
          <p:cNvSpPr/>
          <p:nvPr>
            <p:ph type="body" idx="1"/>
          </p:nvPr>
        </p:nvSpPr>
        <p:spPr>
          <a:prstGeom prst="rect">
            <a:avLst/>
          </a:prstGeom>
        </p:spPr>
        <p:txBody>
          <a:bodyPr/>
          <a:lstStyle/>
          <a:p>
            <a:pPr>
              <a:defRPr>
                <a:latin typeface="Helvetica"/>
                <a:ea typeface="Helvetica"/>
                <a:cs typeface="Helvetica"/>
                <a:sym typeface="Helvetica"/>
              </a:defRPr>
            </a:pPr>
            <a:r>
              <a:t>Develop a model to predict days with ranges that are greater than average.</a:t>
            </a:r>
          </a:p>
          <a:p>
            <a:pPr>
              <a:defRPr>
                <a:latin typeface="Helvetica"/>
                <a:ea typeface="Helvetica"/>
                <a:cs typeface="Helvetica"/>
                <a:sym typeface="Helvetica"/>
              </a:defRPr>
            </a:pPr>
            <a:r>
              <a:t>We will use both random forests and gradient boosting.</a:t>
            </a:r>
          </a:p>
          <a:p>
            <a:pPr>
              <a:defRPr>
                <a:latin typeface="Helvetica"/>
                <a:ea typeface="Helvetica"/>
                <a:cs typeface="Helvetica"/>
                <a:sym typeface="Helvetica"/>
              </a:defRPr>
            </a:pPr>
            <a:r>
              <a:t>Get daily data from Yahoo over the past few years to train our model.</a:t>
            </a:r>
          </a:p>
          <a:p>
            <a:pPr>
              <a:defRPr>
                <a:latin typeface="Helvetica"/>
                <a:ea typeface="Helvetica"/>
                <a:cs typeface="Helvetica"/>
                <a:sym typeface="Helvetica"/>
              </a:defRPr>
            </a:pPr>
            <a:r>
              <a:t>Define technical analysis features with FDL.</a:t>
            </a:r>
          </a:p>
        </p:txBody>
      </p:sp>
      <p:sp>
        <p:nvSpPr>
          <p:cNvPr id="243" name="Shape 2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lvl1pPr>
              <a:defRPr>
                <a:latin typeface="Helvetica"/>
                <a:ea typeface="Helvetica"/>
                <a:cs typeface="Helvetica"/>
                <a:sym typeface="Helvetica"/>
              </a:defRPr>
            </a:lvl1pPr>
          </a:lstStyle>
          <a:p>
            <a:pPr/>
            <a:r>
              <a:t>Stocks Configuration</a:t>
            </a:r>
          </a:p>
        </p:txBody>
      </p:sp>
      <p:sp>
        <p:nvSpPr>
          <p:cNvPr id="246" name="Shape 2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7" name="Stocks.tiff"/>
          <p:cNvPicPr>
            <a:picLocks noChangeAspect="1"/>
          </p:cNvPicPr>
          <p:nvPr/>
        </p:nvPicPr>
        <p:blipFill>
          <a:blip r:embed="rId2">
            <a:extLst/>
          </a:blip>
          <a:stretch>
            <a:fillRect/>
          </a:stretch>
        </p:blipFill>
        <p:spPr>
          <a:xfrm>
            <a:off x="787400" y="2451100"/>
            <a:ext cx="11430000" cy="66040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lvl1pPr>
              <a:defRPr>
                <a:latin typeface="Helvetica"/>
                <a:ea typeface="Helvetica"/>
                <a:cs typeface="Helvetica"/>
                <a:sym typeface="Helvetica"/>
              </a:defRPr>
            </a:lvl1pPr>
          </a:lstStyle>
          <a:p>
            <a:pPr/>
            <a:r>
              <a:t>Stocks Configuration</a:t>
            </a:r>
          </a:p>
        </p:txBody>
      </p:sp>
      <p:sp>
        <p:nvSpPr>
          <p:cNvPr id="250" name="Shape 2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1" name="variables.tiff"/>
          <p:cNvPicPr>
            <a:picLocks noChangeAspect="1"/>
          </p:cNvPicPr>
          <p:nvPr/>
        </p:nvPicPr>
        <p:blipFill>
          <a:blip r:embed="rId2">
            <a:extLst/>
          </a:blip>
          <a:stretch>
            <a:fillRect/>
          </a:stretch>
        </p:blipFill>
        <p:spPr>
          <a:xfrm>
            <a:off x="1422400" y="2460614"/>
            <a:ext cx="10160000" cy="658497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p:nvPr>
        </p:nvSpPr>
        <p:spPr>
          <a:prstGeom prst="rect">
            <a:avLst/>
          </a:prstGeom>
        </p:spPr>
        <p:txBody>
          <a:bodyPr/>
          <a:lstStyle>
            <a:lvl1pPr>
              <a:defRPr>
                <a:latin typeface="Helvetica"/>
                <a:ea typeface="Helvetica"/>
                <a:cs typeface="Helvetica"/>
                <a:sym typeface="Helvetica"/>
              </a:defRPr>
            </a:lvl1pPr>
          </a:lstStyle>
          <a:p>
            <a:pPr/>
            <a:r>
              <a:t>Model Configuration</a:t>
            </a:r>
          </a:p>
        </p:txBody>
      </p:sp>
      <p:sp>
        <p:nvSpPr>
          <p:cNvPr id="254" name="Shape 254"/>
          <p:cNvSpPr/>
          <p:nvPr>
            <p:ph type="body" idx="1"/>
          </p:nvPr>
        </p:nvSpPr>
        <p:spPr>
          <a:prstGeom prst="rect">
            <a:avLst/>
          </a:prstGeom>
        </p:spPr>
        <p:txBody>
          <a:bodyPr anchor="t"/>
          <a:lstStyle>
            <a:lvl1pPr>
              <a:defRPr>
                <a:latin typeface="Helvetica"/>
                <a:ea typeface="Helvetica"/>
                <a:cs typeface="Helvetica"/>
                <a:sym typeface="Helvetica"/>
              </a:defRPr>
            </a:lvl1pPr>
          </a:lstStyle>
          <a:p>
            <a:pPr/>
            <a:r>
              <a:t>Data Section</a:t>
            </a:r>
          </a:p>
        </p:txBody>
      </p:sp>
      <p:sp>
        <p:nvSpPr>
          <p:cNvPr id="255" name="Shape 25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 name="data.tiff"/>
          <p:cNvPicPr>
            <a:picLocks noChangeAspect="1"/>
          </p:cNvPicPr>
          <p:nvPr/>
        </p:nvPicPr>
        <p:blipFill>
          <a:blip r:embed="rId2">
            <a:extLst/>
          </a:blip>
          <a:stretch>
            <a:fillRect/>
          </a:stretch>
        </p:blipFill>
        <p:spPr>
          <a:xfrm>
            <a:off x="1422400" y="3844714"/>
            <a:ext cx="10160000" cy="380407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lvl1pPr>
              <a:defRPr>
                <a:latin typeface="Helvetica"/>
                <a:ea typeface="Helvetica"/>
                <a:cs typeface="Helvetica"/>
                <a:sym typeface="Helvetica"/>
              </a:defRPr>
            </a:lvl1pPr>
          </a:lstStyle>
          <a:p>
            <a:pPr/>
            <a:r>
              <a:t>Model Configuration</a:t>
            </a:r>
          </a:p>
        </p:txBody>
      </p:sp>
      <p:sp>
        <p:nvSpPr>
          <p:cNvPr id="259" name="Shape 259"/>
          <p:cNvSpPr/>
          <p:nvPr>
            <p:ph type="body" idx="1"/>
          </p:nvPr>
        </p:nvSpPr>
        <p:spPr>
          <a:prstGeom prst="rect">
            <a:avLst/>
          </a:prstGeom>
        </p:spPr>
        <p:txBody>
          <a:bodyPr anchor="t"/>
          <a:lstStyle>
            <a:lvl1pPr>
              <a:defRPr>
                <a:latin typeface="Helvetica"/>
                <a:ea typeface="Helvetica"/>
                <a:cs typeface="Helvetica"/>
                <a:sym typeface="Helvetica"/>
              </a:defRPr>
            </a:lvl1pPr>
          </a:lstStyle>
          <a:p>
            <a:pPr/>
            <a:r>
              <a:t>Model Section</a:t>
            </a:r>
          </a:p>
        </p:txBody>
      </p:sp>
      <p:sp>
        <p:nvSpPr>
          <p:cNvPr id="260" name="Shape 26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model.tiff"/>
          <p:cNvPicPr>
            <a:picLocks noChangeAspect="1"/>
          </p:cNvPicPr>
          <p:nvPr/>
        </p:nvPicPr>
        <p:blipFill>
          <a:blip r:embed="rId2">
            <a:extLst/>
          </a:blip>
          <a:stretch>
            <a:fillRect/>
          </a:stretch>
        </p:blipFill>
        <p:spPr>
          <a:xfrm>
            <a:off x="2463800" y="3359150"/>
            <a:ext cx="8077200" cy="574626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lvl1pPr>
              <a:defRPr>
                <a:latin typeface="Helvetica"/>
                <a:ea typeface="Helvetica"/>
                <a:cs typeface="Helvetica"/>
                <a:sym typeface="Helvetica"/>
              </a:defRPr>
            </a:lvl1pPr>
          </a:lstStyle>
          <a:p>
            <a:pPr/>
            <a:r>
              <a:t>Model Configuration</a:t>
            </a:r>
          </a:p>
        </p:txBody>
      </p:sp>
      <p:sp>
        <p:nvSpPr>
          <p:cNvPr id="264" name="Shape 264"/>
          <p:cNvSpPr/>
          <p:nvPr>
            <p:ph type="body" idx="1"/>
          </p:nvPr>
        </p:nvSpPr>
        <p:spPr>
          <a:prstGeom prst="rect">
            <a:avLst/>
          </a:prstGeom>
        </p:spPr>
        <p:txBody>
          <a:bodyPr anchor="t"/>
          <a:lstStyle>
            <a:lvl1pPr>
              <a:defRPr>
                <a:latin typeface="Helvetica"/>
                <a:ea typeface="Helvetica"/>
                <a:cs typeface="Helvetica"/>
                <a:sym typeface="Helvetica"/>
              </a:defRPr>
            </a:lvl1pPr>
          </a:lstStyle>
          <a:p>
            <a:pPr/>
            <a:r>
              <a:t>Features Section</a:t>
            </a:r>
          </a:p>
        </p:txBody>
      </p:sp>
      <p:sp>
        <p:nvSpPr>
          <p:cNvPr id="265" name="Shape 2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features2.tiff"/>
          <p:cNvPicPr>
            <a:picLocks noChangeAspect="1"/>
          </p:cNvPicPr>
          <p:nvPr/>
        </p:nvPicPr>
        <p:blipFill>
          <a:blip r:embed="rId2">
            <a:extLst/>
          </a:blip>
          <a:stretch>
            <a:fillRect/>
          </a:stretch>
        </p:blipFill>
        <p:spPr>
          <a:xfrm>
            <a:off x="2374900" y="3422650"/>
            <a:ext cx="8255000" cy="550011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lvl1pPr>
              <a:defRPr>
                <a:latin typeface="Helvetica"/>
                <a:ea typeface="Helvetica"/>
                <a:cs typeface="Helvetica"/>
                <a:sym typeface="Helvetica"/>
              </a:defRPr>
            </a:lvl1pPr>
          </a:lstStyle>
          <a:p>
            <a:pPr/>
            <a:r>
              <a:t>Model Configuration</a:t>
            </a:r>
          </a:p>
        </p:txBody>
      </p:sp>
      <p:sp>
        <p:nvSpPr>
          <p:cNvPr id="269" name="Shape 269"/>
          <p:cNvSpPr/>
          <p:nvPr>
            <p:ph type="body" idx="1"/>
          </p:nvPr>
        </p:nvSpPr>
        <p:spPr>
          <a:prstGeom prst="rect">
            <a:avLst/>
          </a:prstGeom>
        </p:spPr>
        <p:txBody>
          <a:bodyPr anchor="t"/>
          <a:lstStyle>
            <a:lvl1pPr>
              <a:defRPr>
                <a:latin typeface="Helvetica"/>
                <a:ea typeface="Helvetica"/>
                <a:cs typeface="Helvetica"/>
                <a:sym typeface="Helvetica"/>
              </a:defRPr>
            </a:lvl1pPr>
          </a:lstStyle>
          <a:p>
            <a:pPr/>
            <a:r>
              <a:t>Other Sections</a:t>
            </a:r>
          </a:p>
        </p:txBody>
      </p:sp>
      <p:sp>
        <p:nvSpPr>
          <p:cNvPr id="270" name="Shape 2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1" name="others.tiff"/>
          <p:cNvPicPr>
            <a:picLocks noChangeAspect="1"/>
          </p:cNvPicPr>
          <p:nvPr/>
        </p:nvPicPr>
        <p:blipFill>
          <a:blip r:embed="rId2">
            <a:extLst/>
          </a:blip>
          <a:stretch>
            <a:fillRect/>
          </a:stretch>
        </p:blipFill>
        <p:spPr>
          <a:xfrm>
            <a:off x="2692400" y="3365500"/>
            <a:ext cx="7620000" cy="563701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lvl1pPr>
              <a:defRPr>
                <a:latin typeface="Helvetica"/>
                <a:ea typeface="Helvetica"/>
                <a:cs typeface="Helvetica"/>
                <a:sym typeface="Helvetica"/>
              </a:defRPr>
            </a:lvl1pPr>
          </a:lstStyle>
          <a:p>
            <a:pPr/>
            <a:r>
              <a:t>Start Stocks Pipeline</a:t>
            </a:r>
          </a:p>
        </p:txBody>
      </p:sp>
      <p:sp>
        <p:nvSpPr>
          <p:cNvPr id="274" name="Shape 2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5" name="stock pipeline.tiff"/>
          <p:cNvPicPr>
            <a:picLocks noChangeAspect="1"/>
          </p:cNvPicPr>
          <p:nvPr/>
        </p:nvPicPr>
        <p:blipFill>
          <a:blip r:embed="rId2">
            <a:extLst/>
          </a:blip>
          <a:stretch>
            <a:fillRect/>
          </a:stretch>
        </p:blipFill>
        <p:spPr>
          <a:xfrm>
            <a:off x="1422400" y="2906164"/>
            <a:ext cx="10160000" cy="569387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lvl1pPr>
              <a:defRPr>
                <a:latin typeface="Helvetica"/>
                <a:ea typeface="Helvetica"/>
                <a:cs typeface="Helvetica"/>
                <a:sym typeface="Helvetica"/>
              </a:defRPr>
            </a:lvl1pPr>
          </a:lstStyle>
          <a:p>
            <a:pPr/>
            <a:r>
              <a:t>Get Stock Prices</a:t>
            </a:r>
          </a:p>
        </p:txBody>
      </p:sp>
      <p:sp>
        <p:nvSpPr>
          <p:cNvPr id="278" name="Shape 2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9" name="yahoo.tiff"/>
          <p:cNvPicPr>
            <a:picLocks noChangeAspect="1"/>
          </p:cNvPicPr>
          <p:nvPr/>
        </p:nvPicPr>
        <p:blipFill>
          <a:blip r:embed="rId2">
            <a:extLst/>
          </a:blip>
          <a:stretch>
            <a:fillRect/>
          </a:stretch>
        </p:blipFill>
        <p:spPr>
          <a:xfrm>
            <a:off x="787400" y="2708061"/>
            <a:ext cx="11430000" cy="60900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lvl1pPr>
              <a:defRPr>
                <a:latin typeface="Helvetica"/>
                <a:ea typeface="Helvetica"/>
                <a:cs typeface="Helvetica"/>
                <a:sym typeface="Helvetica"/>
              </a:defRPr>
            </a:lvl1pPr>
          </a:lstStyle>
          <a:p>
            <a:pPr/>
            <a:r>
              <a:t>Model Pipeline</a:t>
            </a:r>
          </a:p>
        </p:txBody>
      </p:sp>
      <p:sp>
        <p:nvSpPr>
          <p:cNvPr id="132" name="Shape 13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3" name="AlphaPy Model Pipeline.png"/>
          <p:cNvPicPr>
            <a:picLocks noChangeAspect="1"/>
          </p:cNvPicPr>
          <p:nvPr/>
        </p:nvPicPr>
        <p:blipFill>
          <a:blip r:embed="rId2">
            <a:extLst/>
          </a:blip>
          <a:stretch>
            <a:fillRect/>
          </a:stretch>
        </p:blipFill>
        <p:spPr>
          <a:xfrm>
            <a:off x="787400" y="3155372"/>
            <a:ext cx="11430000" cy="519545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lvl1pPr>
              <a:defRPr>
                <a:latin typeface="Helvetica"/>
                <a:ea typeface="Helvetica"/>
                <a:cs typeface="Helvetica"/>
                <a:sym typeface="Helvetica"/>
              </a:defRPr>
            </a:lvl1pPr>
          </a:lstStyle>
          <a:p>
            <a:pPr/>
            <a:r>
              <a:t>Apply Variables</a:t>
            </a:r>
          </a:p>
        </p:txBody>
      </p:sp>
      <p:sp>
        <p:nvSpPr>
          <p:cNvPr id="282" name="Shape 2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3" name="apply.tiff"/>
          <p:cNvPicPr>
            <a:picLocks noChangeAspect="1"/>
          </p:cNvPicPr>
          <p:nvPr/>
        </p:nvPicPr>
        <p:blipFill>
          <a:blip r:embed="rId2">
            <a:extLst/>
          </a:blip>
          <a:stretch>
            <a:fillRect/>
          </a:stretch>
        </p:blipFill>
        <p:spPr>
          <a:xfrm>
            <a:off x="2057400" y="2661936"/>
            <a:ext cx="8890000" cy="618232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lvl1pPr>
              <a:defRPr>
                <a:latin typeface="Helvetica"/>
                <a:ea typeface="Helvetica"/>
                <a:cs typeface="Helvetica"/>
                <a:sym typeface="Helvetica"/>
              </a:defRPr>
            </a:lvl1pPr>
          </a:lstStyle>
          <a:p>
            <a:pPr/>
            <a:r>
              <a:t>Create Train/Test Files</a:t>
            </a:r>
          </a:p>
        </p:txBody>
      </p:sp>
      <p:sp>
        <p:nvSpPr>
          <p:cNvPr id="286" name="Shape 2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7" name="traintest.tiff"/>
          <p:cNvPicPr>
            <a:picLocks noChangeAspect="1"/>
          </p:cNvPicPr>
          <p:nvPr/>
        </p:nvPicPr>
        <p:blipFill>
          <a:blip r:embed="rId2">
            <a:extLst/>
          </a:blip>
          <a:stretch>
            <a:fillRect/>
          </a:stretch>
        </p:blipFill>
        <p:spPr>
          <a:xfrm>
            <a:off x="787400" y="3312318"/>
            <a:ext cx="11430000" cy="488156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title"/>
          </p:nvPr>
        </p:nvSpPr>
        <p:spPr>
          <a:prstGeom prst="rect">
            <a:avLst/>
          </a:prstGeom>
        </p:spPr>
        <p:txBody>
          <a:bodyPr/>
          <a:lstStyle>
            <a:lvl1pPr>
              <a:defRPr>
                <a:latin typeface="Helvetica"/>
                <a:ea typeface="Helvetica"/>
                <a:cs typeface="Helvetica"/>
                <a:sym typeface="Helvetica"/>
              </a:defRPr>
            </a:lvl1pPr>
          </a:lstStyle>
          <a:p>
            <a:pPr/>
            <a:r>
              <a:t>Transform Features</a:t>
            </a:r>
          </a:p>
        </p:txBody>
      </p:sp>
      <p:sp>
        <p:nvSpPr>
          <p:cNvPr id="290" name="Shape 2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1" name="engineer.tiff"/>
          <p:cNvPicPr>
            <a:picLocks noChangeAspect="1"/>
          </p:cNvPicPr>
          <p:nvPr/>
        </p:nvPicPr>
        <p:blipFill>
          <a:blip r:embed="rId2">
            <a:extLst/>
          </a:blip>
          <a:stretch>
            <a:fillRect/>
          </a:stretch>
        </p:blipFill>
        <p:spPr>
          <a:xfrm>
            <a:off x="1422400" y="2867625"/>
            <a:ext cx="10160000" cy="577095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prstGeom prst="rect">
            <a:avLst/>
          </a:prstGeom>
        </p:spPr>
        <p:txBody>
          <a:bodyPr/>
          <a:lstStyle>
            <a:lvl1pPr>
              <a:defRPr>
                <a:latin typeface="Helvetica"/>
                <a:ea typeface="Helvetica"/>
                <a:cs typeface="Helvetica"/>
                <a:sym typeface="Helvetica"/>
              </a:defRPr>
            </a:lvl1pPr>
          </a:lstStyle>
          <a:p>
            <a:pPr/>
            <a:r>
              <a:t>Fit Model</a:t>
            </a:r>
          </a:p>
        </p:txBody>
      </p:sp>
      <p:sp>
        <p:nvSpPr>
          <p:cNvPr id="294" name="Shape 2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5" name="fit.tiff"/>
          <p:cNvPicPr>
            <a:picLocks noChangeAspect="1"/>
          </p:cNvPicPr>
          <p:nvPr/>
        </p:nvPicPr>
        <p:blipFill>
          <a:blip r:embed="rId2">
            <a:extLst/>
          </a:blip>
          <a:stretch>
            <a:fillRect/>
          </a:stretch>
        </p:blipFill>
        <p:spPr>
          <a:xfrm>
            <a:off x="1339850" y="2800350"/>
            <a:ext cx="10325100" cy="59055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lvl1pPr>
              <a:defRPr>
                <a:latin typeface="Helvetica"/>
                <a:ea typeface="Helvetica"/>
                <a:cs typeface="Helvetica"/>
                <a:sym typeface="Helvetica"/>
              </a:defRPr>
            </a:lvl1pPr>
          </a:lstStyle>
          <a:p>
            <a:pPr/>
            <a:r>
              <a:t>Cross-Validate</a:t>
            </a:r>
          </a:p>
        </p:txBody>
      </p:sp>
      <p:sp>
        <p:nvSpPr>
          <p:cNvPr id="298" name="Shape 2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9" name="cv.tiff"/>
          <p:cNvPicPr>
            <a:picLocks noChangeAspect="1"/>
          </p:cNvPicPr>
          <p:nvPr/>
        </p:nvPicPr>
        <p:blipFill>
          <a:blip r:embed="rId2">
            <a:extLst/>
          </a:blip>
          <a:stretch>
            <a:fillRect/>
          </a:stretch>
        </p:blipFill>
        <p:spPr>
          <a:xfrm>
            <a:off x="1104900" y="2790106"/>
            <a:ext cx="10795000" cy="592598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lvl1pPr>
              <a:defRPr>
                <a:latin typeface="Helvetica"/>
                <a:ea typeface="Helvetica"/>
                <a:cs typeface="Helvetica"/>
                <a:sym typeface="Helvetica"/>
              </a:defRPr>
            </a:lvl1pPr>
          </a:lstStyle>
          <a:p>
            <a:pPr/>
            <a:r>
              <a:t>Generate Metrics</a:t>
            </a:r>
          </a:p>
        </p:txBody>
      </p:sp>
      <p:sp>
        <p:nvSpPr>
          <p:cNvPr id="302" name="Shape 3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3" name="metrics2.tiff"/>
          <p:cNvPicPr>
            <a:picLocks noChangeAspect="1"/>
          </p:cNvPicPr>
          <p:nvPr/>
        </p:nvPicPr>
        <p:blipFill>
          <a:blip r:embed="rId2">
            <a:extLst/>
          </a:blip>
          <a:stretch>
            <a:fillRect/>
          </a:stretch>
        </p:blipFill>
        <p:spPr>
          <a:xfrm>
            <a:off x="1422400" y="2256359"/>
            <a:ext cx="10160000" cy="6993482"/>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lvl1pPr>
              <a:defRPr>
                <a:latin typeface="Helvetica"/>
                <a:ea typeface="Helvetica"/>
                <a:cs typeface="Helvetica"/>
                <a:sym typeface="Helvetica"/>
              </a:defRPr>
            </a:lvl1pPr>
          </a:lstStyle>
          <a:p>
            <a:pPr/>
            <a:r>
              <a:t>Calibration [Train]</a:t>
            </a:r>
          </a:p>
        </p:txBody>
      </p:sp>
      <p:sp>
        <p:nvSpPr>
          <p:cNvPr id="306" name="Shape 3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7" name="calibration_train.png"/>
          <p:cNvPicPr>
            <a:picLocks noChangeAspect="1"/>
          </p:cNvPicPr>
          <p:nvPr/>
        </p:nvPicPr>
        <p:blipFill>
          <a:blip r:embed="rId2">
            <a:extLst/>
          </a:blip>
          <a:stretch>
            <a:fillRect/>
          </a:stretch>
        </p:blipFill>
        <p:spPr>
          <a:xfrm>
            <a:off x="3009900" y="2260600"/>
            <a:ext cx="6985000" cy="69850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lvl1pPr>
              <a:defRPr>
                <a:latin typeface="Helvetica"/>
                <a:ea typeface="Helvetica"/>
                <a:cs typeface="Helvetica"/>
                <a:sym typeface="Helvetica"/>
              </a:defRPr>
            </a:lvl1pPr>
          </a:lstStyle>
          <a:p>
            <a:pPr/>
            <a:r>
              <a:t>Calibration [Test]</a:t>
            </a:r>
          </a:p>
        </p:txBody>
      </p:sp>
      <p:sp>
        <p:nvSpPr>
          <p:cNvPr id="310" name="Shape 3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1" name="calibration_test.png"/>
          <p:cNvPicPr>
            <a:picLocks noChangeAspect="1"/>
          </p:cNvPicPr>
          <p:nvPr/>
        </p:nvPicPr>
        <p:blipFill>
          <a:blip r:embed="rId2">
            <a:extLst/>
          </a:blip>
          <a:stretch>
            <a:fillRect/>
          </a:stretch>
        </p:blipFill>
        <p:spPr>
          <a:xfrm>
            <a:off x="3009900" y="2260600"/>
            <a:ext cx="6985000" cy="69850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prstGeom prst="rect">
            <a:avLst/>
          </a:prstGeom>
        </p:spPr>
        <p:txBody>
          <a:bodyPr/>
          <a:lstStyle>
            <a:lvl1pPr>
              <a:defRPr>
                <a:latin typeface="Helvetica"/>
                <a:ea typeface="Helvetica"/>
                <a:cs typeface="Helvetica"/>
                <a:sym typeface="Helvetica"/>
              </a:defRPr>
            </a:lvl1pPr>
          </a:lstStyle>
          <a:p>
            <a:pPr/>
            <a:r>
              <a:t>Learning Curves</a:t>
            </a:r>
          </a:p>
        </p:txBody>
      </p:sp>
      <p:sp>
        <p:nvSpPr>
          <p:cNvPr id="314" name="Shape 3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learning_curve_train_RF.png"/>
          <p:cNvPicPr>
            <a:picLocks noChangeAspect="1"/>
          </p:cNvPicPr>
          <p:nvPr/>
        </p:nvPicPr>
        <p:blipFill>
          <a:blip r:embed="rId2">
            <a:extLst/>
          </a:blip>
          <a:stretch>
            <a:fillRect/>
          </a:stretch>
        </p:blipFill>
        <p:spPr>
          <a:xfrm>
            <a:off x="139700" y="3009900"/>
            <a:ext cx="6350000" cy="4365625"/>
          </a:xfrm>
          <a:prstGeom prst="rect">
            <a:avLst/>
          </a:prstGeom>
          <a:ln w="12700">
            <a:miter lim="400000"/>
          </a:ln>
        </p:spPr>
      </p:pic>
      <p:pic>
        <p:nvPicPr>
          <p:cNvPr id="316" name="learning_curve_train_XGB.png"/>
          <p:cNvPicPr>
            <a:picLocks noChangeAspect="1"/>
          </p:cNvPicPr>
          <p:nvPr/>
        </p:nvPicPr>
        <p:blipFill>
          <a:blip r:embed="rId3">
            <a:extLst/>
          </a:blip>
          <a:stretch>
            <a:fillRect/>
          </a:stretch>
        </p:blipFill>
        <p:spPr>
          <a:xfrm>
            <a:off x="6515100" y="3009900"/>
            <a:ext cx="6350000" cy="436562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lvl1pPr>
              <a:defRPr>
                <a:latin typeface="Helvetica"/>
                <a:ea typeface="Helvetica"/>
                <a:cs typeface="Helvetica"/>
                <a:sym typeface="Helvetica"/>
              </a:defRPr>
            </a:lvl1pPr>
          </a:lstStyle>
          <a:p>
            <a:pPr/>
            <a:r>
              <a:t>Feature Importances</a:t>
            </a:r>
          </a:p>
        </p:txBody>
      </p:sp>
      <p:sp>
        <p:nvSpPr>
          <p:cNvPr id="319" name="Shape 3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0" name="feature_importance_train_RF.png"/>
          <p:cNvPicPr>
            <a:picLocks noChangeAspect="1"/>
          </p:cNvPicPr>
          <p:nvPr/>
        </p:nvPicPr>
        <p:blipFill>
          <a:blip r:embed="rId2">
            <a:extLst/>
          </a:blip>
          <a:stretch>
            <a:fillRect/>
          </a:stretch>
        </p:blipFill>
        <p:spPr>
          <a:xfrm>
            <a:off x="2057400" y="2697162"/>
            <a:ext cx="8890000" cy="61118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lvl1pPr>
              <a:defRPr>
                <a:latin typeface="Helvetica"/>
                <a:ea typeface="Helvetica"/>
                <a:cs typeface="Helvetica"/>
                <a:sym typeface="Helvetica"/>
              </a:defRPr>
            </a:lvl1pPr>
          </a:lstStyle>
          <a:p>
            <a:pPr/>
            <a:r>
              <a:t>Model Pipeline</a:t>
            </a:r>
          </a:p>
        </p:txBody>
      </p:sp>
      <p:sp>
        <p:nvSpPr>
          <p:cNvPr id="136" name="Shape 136"/>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7" name="Pipeline.tiff"/>
          <p:cNvPicPr>
            <a:picLocks noChangeAspect="1"/>
          </p:cNvPicPr>
          <p:nvPr/>
        </p:nvPicPr>
        <p:blipFill>
          <a:blip r:embed="rId2">
            <a:extLst/>
          </a:blip>
          <a:stretch>
            <a:fillRect/>
          </a:stretch>
        </p:blipFill>
        <p:spPr>
          <a:xfrm>
            <a:off x="1422400" y="2318928"/>
            <a:ext cx="10160000" cy="6868344"/>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lvl1pPr>
              <a:defRPr>
                <a:latin typeface="Helvetica"/>
                <a:ea typeface="Helvetica"/>
                <a:cs typeface="Helvetica"/>
                <a:sym typeface="Helvetica"/>
              </a:defRPr>
            </a:lvl1pPr>
          </a:lstStyle>
          <a:p>
            <a:pPr/>
            <a:r>
              <a:t>Random Forest ROC</a:t>
            </a:r>
          </a:p>
        </p:txBody>
      </p:sp>
      <p:sp>
        <p:nvSpPr>
          <p:cNvPr id="323" name="Shape 3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4" name="roc_curve_train_RF.png"/>
          <p:cNvPicPr>
            <a:picLocks noChangeAspect="1"/>
          </p:cNvPicPr>
          <p:nvPr/>
        </p:nvPicPr>
        <p:blipFill>
          <a:blip r:embed="rId2">
            <a:extLst/>
          </a:blip>
          <a:stretch>
            <a:fillRect/>
          </a:stretch>
        </p:blipFill>
        <p:spPr>
          <a:xfrm>
            <a:off x="114300" y="3270250"/>
            <a:ext cx="6350000" cy="4365625"/>
          </a:xfrm>
          <a:prstGeom prst="rect">
            <a:avLst/>
          </a:prstGeom>
          <a:ln w="12700">
            <a:miter lim="400000"/>
          </a:ln>
        </p:spPr>
      </p:pic>
      <p:pic>
        <p:nvPicPr>
          <p:cNvPr id="325" name="roc_curve_test_RF.png"/>
          <p:cNvPicPr>
            <a:picLocks noChangeAspect="1"/>
          </p:cNvPicPr>
          <p:nvPr/>
        </p:nvPicPr>
        <p:blipFill>
          <a:blip r:embed="rId3">
            <a:extLst/>
          </a:blip>
          <a:stretch>
            <a:fillRect/>
          </a:stretch>
        </p:blipFill>
        <p:spPr>
          <a:xfrm>
            <a:off x="6502400" y="3270250"/>
            <a:ext cx="6350000" cy="436562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lvl1pPr>
              <a:defRPr>
                <a:latin typeface="Helvetica"/>
                <a:ea typeface="Helvetica"/>
                <a:cs typeface="Helvetica"/>
                <a:sym typeface="Helvetica"/>
              </a:defRPr>
            </a:lvl1pPr>
          </a:lstStyle>
          <a:p>
            <a:pPr/>
            <a:r>
              <a:t>XGBoost ROC</a:t>
            </a:r>
          </a:p>
        </p:txBody>
      </p:sp>
      <p:sp>
        <p:nvSpPr>
          <p:cNvPr id="328" name="Shape 3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roc_curve_train_XGB.png"/>
          <p:cNvPicPr>
            <a:picLocks noChangeAspect="1"/>
          </p:cNvPicPr>
          <p:nvPr/>
        </p:nvPicPr>
        <p:blipFill>
          <a:blip r:embed="rId2">
            <a:extLst/>
          </a:blip>
          <a:stretch>
            <a:fillRect/>
          </a:stretch>
        </p:blipFill>
        <p:spPr>
          <a:xfrm>
            <a:off x="63500" y="3189287"/>
            <a:ext cx="6350000" cy="4365626"/>
          </a:xfrm>
          <a:prstGeom prst="rect">
            <a:avLst/>
          </a:prstGeom>
          <a:ln w="12700">
            <a:miter lim="400000"/>
          </a:ln>
        </p:spPr>
      </p:pic>
      <p:pic>
        <p:nvPicPr>
          <p:cNvPr id="330" name="roc_curve_test_XGB.png"/>
          <p:cNvPicPr>
            <a:picLocks noChangeAspect="1"/>
          </p:cNvPicPr>
          <p:nvPr/>
        </p:nvPicPr>
        <p:blipFill>
          <a:blip r:embed="rId3">
            <a:extLst/>
          </a:blip>
          <a:stretch>
            <a:fillRect/>
          </a:stretch>
        </p:blipFill>
        <p:spPr>
          <a:xfrm>
            <a:off x="6477000" y="3189287"/>
            <a:ext cx="6350000" cy="436562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lvl1pPr>
              <a:defRPr>
                <a:latin typeface="Helvetica"/>
                <a:ea typeface="Helvetica"/>
                <a:cs typeface="Helvetica"/>
                <a:sym typeface="Helvetica"/>
              </a:defRPr>
            </a:lvl1pPr>
          </a:lstStyle>
          <a:p>
            <a:pPr/>
            <a:r>
              <a:t>Results</a:t>
            </a:r>
          </a:p>
        </p:txBody>
      </p:sp>
      <p:sp>
        <p:nvSpPr>
          <p:cNvPr id="333" name="Shape 333"/>
          <p:cNvSpPr/>
          <p:nvPr>
            <p:ph type="body" idx="1"/>
          </p:nvPr>
        </p:nvSpPr>
        <p:spPr>
          <a:prstGeom prst="rect">
            <a:avLst/>
          </a:prstGeom>
        </p:spPr>
        <p:txBody>
          <a:bodyPr/>
          <a:lstStyle/>
          <a:p>
            <a:pPr>
              <a:defRPr>
                <a:latin typeface="Helvetica"/>
                <a:ea typeface="Helvetica"/>
                <a:cs typeface="Helvetica"/>
                <a:sym typeface="Helvetica"/>
              </a:defRPr>
            </a:pPr>
            <a:r>
              <a:t>We have identified some features that predict large-range days. This is important for determining whether or not to deploy an automated system on any given day.</a:t>
            </a:r>
          </a:p>
          <a:p>
            <a:pPr>
              <a:defRPr>
                <a:latin typeface="Helvetica"/>
                <a:ea typeface="Helvetica"/>
                <a:cs typeface="Helvetica"/>
                <a:sym typeface="Helvetica"/>
              </a:defRPr>
            </a:pPr>
            <a:r>
              <a:t>Results are consistent across training and test data.</a:t>
            </a:r>
          </a:p>
          <a:p>
            <a:pPr>
              <a:defRPr>
                <a:latin typeface="Helvetica"/>
                <a:ea typeface="Helvetica"/>
                <a:cs typeface="Helvetica"/>
                <a:sym typeface="Helvetica"/>
              </a:defRPr>
            </a:pPr>
            <a:r>
              <a:t>The learning curves show that results may improve with more data.</a:t>
            </a:r>
          </a:p>
        </p:txBody>
      </p:sp>
      <p:sp>
        <p:nvSpPr>
          <p:cNvPr id="334" name="Shape 3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lvl1pPr>
              <a:defRPr>
                <a:latin typeface="Helvetica"/>
                <a:ea typeface="Helvetica"/>
                <a:cs typeface="Helvetica"/>
                <a:sym typeface="Helvetica"/>
              </a:defRPr>
            </a:lvl1pPr>
          </a:lstStyle>
          <a:p>
            <a:pPr/>
            <a:r>
              <a:t>Use Cases</a:t>
            </a:r>
          </a:p>
        </p:txBody>
      </p:sp>
      <p:sp>
        <p:nvSpPr>
          <p:cNvPr id="337" name="Shape 337"/>
          <p:cNvSpPr/>
          <p:nvPr>
            <p:ph type="body" idx="1"/>
          </p:nvPr>
        </p:nvSpPr>
        <p:spPr>
          <a:prstGeom prst="rect">
            <a:avLst/>
          </a:prstGeom>
        </p:spPr>
        <p:txBody>
          <a:bodyPr/>
          <a:lstStyle/>
          <a:p>
            <a:pPr>
              <a:defRPr>
                <a:latin typeface="Helvetica"/>
                <a:ea typeface="Helvetica"/>
                <a:cs typeface="Helvetica"/>
                <a:sym typeface="Helvetica"/>
              </a:defRPr>
            </a:pPr>
            <a:r>
              <a:t>AlphaPy was created based on experimentation with many Kaggle competitions, so it can generate models for any classification or regression problem.</a:t>
            </a:r>
          </a:p>
          <a:p>
            <a:pPr>
              <a:defRPr>
                <a:latin typeface="Helvetica"/>
                <a:ea typeface="Helvetica"/>
                <a:cs typeface="Helvetica"/>
                <a:sym typeface="Helvetica"/>
              </a:defRPr>
            </a:pPr>
            <a:r>
              <a:t>AlphaPy has been designed to be a toolkit for all data scientists.</a:t>
            </a:r>
          </a:p>
          <a:p>
            <a:pPr>
              <a:defRPr>
                <a:latin typeface="Helvetica"/>
                <a:ea typeface="Helvetica"/>
                <a:cs typeface="Helvetica"/>
                <a:sym typeface="Helvetica"/>
              </a:defRPr>
            </a:pPr>
            <a:r>
              <a:t>The AlphaPy framework has specific pipelines for creating market and sports models.</a:t>
            </a:r>
          </a:p>
        </p:txBody>
      </p:sp>
      <p:sp>
        <p:nvSpPr>
          <p:cNvPr id="338" name="Shape 33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lvl1pPr>
              <a:defRPr>
                <a:latin typeface="Helvetica"/>
                <a:ea typeface="Helvetica"/>
                <a:cs typeface="Helvetica"/>
                <a:sym typeface="Helvetica"/>
              </a:defRPr>
            </a:lvl1pPr>
          </a:lstStyle>
          <a:p>
            <a:pPr/>
            <a:r>
              <a:t>Components</a:t>
            </a:r>
          </a:p>
        </p:txBody>
      </p:sp>
      <p:sp>
        <p:nvSpPr>
          <p:cNvPr id="140" name="Shape 140"/>
          <p:cNvSpPr/>
          <p:nvPr>
            <p:ph type="body" idx="1"/>
          </p:nvPr>
        </p:nvSpPr>
        <p:spPr>
          <a:prstGeom prst="rect">
            <a:avLst/>
          </a:prstGeom>
        </p:spPr>
        <p:txBody>
          <a:bodyPr/>
          <a:lstStyle/>
          <a:p>
            <a:pPr marL="342264" indent="-342264" defTabSz="449833">
              <a:spcBef>
                <a:spcPts val="3200"/>
              </a:spcBef>
              <a:defRPr sz="2772">
                <a:latin typeface="Helvetica"/>
                <a:ea typeface="Helvetica"/>
                <a:cs typeface="Helvetica"/>
                <a:sym typeface="Helvetica"/>
              </a:defRPr>
            </a:pPr>
            <a:r>
              <a:rPr b="1"/>
              <a:t>scikit-learn</a:t>
            </a:r>
            <a:r>
              <a:t>: machine learning in Python</a:t>
            </a:r>
          </a:p>
          <a:p>
            <a:pPr marL="342264" indent="-342264" defTabSz="449833">
              <a:spcBef>
                <a:spcPts val="3200"/>
              </a:spcBef>
              <a:defRPr sz="2772">
                <a:latin typeface="Helvetica"/>
                <a:ea typeface="Helvetica"/>
                <a:cs typeface="Helvetica"/>
                <a:sym typeface="Helvetica"/>
              </a:defRPr>
            </a:pPr>
            <a:r>
              <a:rPr b="1"/>
              <a:t>pandas</a:t>
            </a:r>
            <a:r>
              <a:t>: Python data analysis library</a:t>
            </a:r>
          </a:p>
          <a:p>
            <a:pPr marL="342264" indent="-342264" defTabSz="449833">
              <a:spcBef>
                <a:spcPts val="3200"/>
              </a:spcBef>
              <a:defRPr sz="2772">
                <a:latin typeface="Helvetica"/>
                <a:ea typeface="Helvetica"/>
                <a:cs typeface="Helvetica"/>
                <a:sym typeface="Helvetica"/>
              </a:defRPr>
            </a:pPr>
            <a:r>
              <a:rPr b="1"/>
              <a:t>NumPy</a:t>
            </a:r>
            <a:r>
              <a:t>: numerical computing package for Python</a:t>
            </a:r>
          </a:p>
          <a:p>
            <a:pPr marL="342264" indent="-342264" defTabSz="449833">
              <a:spcBef>
                <a:spcPts val="3200"/>
              </a:spcBef>
              <a:defRPr sz="2772">
                <a:latin typeface="Helvetica"/>
                <a:ea typeface="Helvetica"/>
                <a:cs typeface="Helvetica"/>
                <a:sym typeface="Helvetica"/>
              </a:defRPr>
            </a:pPr>
            <a:r>
              <a:rPr b="1"/>
              <a:t>spark-sklearn</a:t>
            </a:r>
            <a:r>
              <a:t>: scikit-learn integration package for Spark</a:t>
            </a:r>
          </a:p>
          <a:p>
            <a:pPr marL="342264" indent="-342264" defTabSz="449833">
              <a:spcBef>
                <a:spcPts val="3200"/>
              </a:spcBef>
              <a:defRPr sz="2772">
                <a:latin typeface="Helvetica"/>
                <a:ea typeface="Helvetica"/>
                <a:cs typeface="Helvetica"/>
                <a:sym typeface="Helvetica"/>
              </a:defRPr>
            </a:pPr>
            <a:r>
              <a:rPr b="1"/>
              <a:t>skflow</a:t>
            </a:r>
            <a:r>
              <a:t>: scikit-learn wrapper for Google TensorFlow</a:t>
            </a:r>
          </a:p>
          <a:p>
            <a:pPr marL="342264" indent="-342264" defTabSz="449833">
              <a:spcBef>
                <a:spcPts val="3200"/>
              </a:spcBef>
              <a:defRPr sz="2772">
                <a:latin typeface="Helvetica"/>
                <a:ea typeface="Helvetica"/>
                <a:cs typeface="Helvetica"/>
                <a:sym typeface="Helvetica"/>
              </a:defRPr>
            </a:pPr>
            <a:r>
              <a:rPr b="1"/>
              <a:t>SciPy</a:t>
            </a:r>
            <a:r>
              <a:t>: scientific computing library for Python</a:t>
            </a:r>
          </a:p>
          <a:p>
            <a:pPr marL="342264" indent="-342264" defTabSz="449833">
              <a:spcBef>
                <a:spcPts val="3200"/>
              </a:spcBef>
              <a:defRPr sz="2772">
                <a:latin typeface="Helvetica"/>
                <a:ea typeface="Helvetica"/>
                <a:cs typeface="Helvetica"/>
                <a:sym typeface="Helvetica"/>
              </a:defRPr>
            </a:pPr>
            <a:r>
              <a:rPr b="1"/>
              <a:t>imbalanced-learn</a:t>
            </a:r>
            <a:r>
              <a:t>: resampling techniques for imbalanced data sets</a:t>
            </a:r>
          </a:p>
          <a:p>
            <a:pPr marL="342264" indent="-342264" defTabSz="449833">
              <a:spcBef>
                <a:spcPts val="3200"/>
              </a:spcBef>
              <a:defRPr sz="2772">
                <a:latin typeface="Helvetica"/>
                <a:ea typeface="Helvetica"/>
                <a:cs typeface="Helvetica"/>
                <a:sym typeface="Helvetica"/>
              </a:defRPr>
            </a:pPr>
            <a:r>
              <a:rPr b="1"/>
              <a:t>xgboost</a:t>
            </a:r>
            <a:r>
              <a:t>: scaleable and distributed gradient boosting</a:t>
            </a:r>
          </a:p>
        </p:txBody>
      </p:sp>
      <p:sp>
        <p:nvSpPr>
          <p:cNvPr id="141" name="Shape 14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prstGeom prst="rect">
            <a:avLst/>
          </a:prstGeom>
        </p:spPr>
        <p:txBody>
          <a:bodyPr/>
          <a:lstStyle>
            <a:lvl1pPr>
              <a:defRPr>
                <a:latin typeface="Helvetica"/>
                <a:ea typeface="Helvetica"/>
                <a:cs typeface="Helvetica"/>
                <a:sym typeface="Helvetica"/>
              </a:defRPr>
            </a:lvl1pPr>
          </a:lstStyle>
          <a:p>
            <a:pPr/>
            <a:r>
              <a:t>Predictive Models</a:t>
            </a:r>
          </a:p>
        </p:txBody>
      </p:sp>
      <p:sp>
        <p:nvSpPr>
          <p:cNvPr id="144" name="Shape 144"/>
          <p:cNvSpPr/>
          <p:nvPr>
            <p:ph type="body" idx="1"/>
          </p:nvPr>
        </p:nvSpPr>
        <p:spPr>
          <a:prstGeom prst="rect">
            <a:avLst/>
          </a:prstGeom>
        </p:spPr>
        <p:txBody>
          <a:bodyPr/>
          <a:lstStyle/>
          <a:p>
            <a:pPr>
              <a:defRPr>
                <a:latin typeface="Helvetica"/>
                <a:ea typeface="Helvetica"/>
                <a:cs typeface="Helvetica"/>
                <a:sym typeface="Helvetica"/>
              </a:defRPr>
            </a:pPr>
            <a:r>
              <a:rPr i="1"/>
              <a:t>Binary Classification</a:t>
            </a:r>
            <a:r>
              <a:t>: Classify elements of a given set into two groups.</a:t>
            </a:r>
          </a:p>
          <a:p>
            <a:pPr>
              <a:defRPr>
                <a:latin typeface="Helvetica"/>
                <a:ea typeface="Helvetica"/>
                <a:cs typeface="Helvetica"/>
                <a:sym typeface="Helvetica"/>
              </a:defRPr>
            </a:pPr>
            <a:r>
              <a:rPr i="1"/>
              <a:t>Multiclass Classification</a:t>
            </a:r>
            <a:r>
              <a:t>: Classify elements of a given set into greater than two or more groups.</a:t>
            </a:r>
          </a:p>
          <a:p>
            <a:pPr>
              <a:defRPr>
                <a:latin typeface="Helvetica"/>
                <a:ea typeface="Helvetica"/>
                <a:cs typeface="Helvetica"/>
                <a:sym typeface="Helvetica"/>
              </a:defRPr>
            </a:pPr>
            <a:r>
              <a:rPr i="1"/>
              <a:t>Regression</a:t>
            </a:r>
            <a:r>
              <a:t>: Predict real values of a given set.</a:t>
            </a:r>
          </a:p>
        </p:txBody>
      </p:sp>
      <p:sp>
        <p:nvSpPr>
          <p:cNvPr id="145" name="Shape 145"/>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lvl1pPr>
              <a:defRPr>
                <a:latin typeface="Helvetica"/>
                <a:ea typeface="Helvetica"/>
                <a:cs typeface="Helvetica"/>
                <a:sym typeface="Helvetica"/>
              </a:defRPr>
            </a:lvl1pPr>
          </a:lstStyle>
          <a:p>
            <a:pPr/>
            <a:r>
              <a:t>Classification</a:t>
            </a:r>
          </a:p>
        </p:txBody>
      </p:sp>
      <p:sp>
        <p:nvSpPr>
          <p:cNvPr id="148" name="Shape 148"/>
          <p:cNvSpPr/>
          <p:nvPr>
            <p:ph type="body" idx="1"/>
          </p:nvPr>
        </p:nvSpPr>
        <p:spPr>
          <a:prstGeom prst="rect">
            <a:avLst/>
          </a:prstGeom>
        </p:spPr>
        <p:txBody>
          <a:bodyPr/>
          <a:lstStyle/>
          <a:p>
            <a:pPr marL="177800" indent="-177800" defTabSz="233679">
              <a:spcBef>
                <a:spcPts val="1600"/>
              </a:spcBef>
              <a:defRPr sz="2360">
                <a:latin typeface="Helvetica"/>
                <a:ea typeface="Helvetica"/>
                <a:cs typeface="Helvetica"/>
                <a:sym typeface="Helvetica"/>
              </a:defRPr>
            </a:pPr>
            <a:r>
              <a:t>AdaBoost</a:t>
            </a:r>
          </a:p>
          <a:p>
            <a:pPr marL="177800" indent="-177800" defTabSz="233679">
              <a:spcBef>
                <a:spcPts val="1600"/>
              </a:spcBef>
              <a:defRPr sz="2360">
                <a:latin typeface="Helvetica"/>
                <a:ea typeface="Helvetica"/>
                <a:cs typeface="Helvetica"/>
                <a:sym typeface="Helvetica"/>
              </a:defRPr>
            </a:pPr>
            <a:r>
              <a:t>Extra Trees</a:t>
            </a:r>
          </a:p>
          <a:p>
            <a:pPr marL="177800" indent="-177800" defTabSz="233679">
              <a:spcBef>
                <a:spcPts val="1600"/>
              </a:spcBef>
              <a:defRPr sz="2360">
                <a:latin typeface="Helvetica"/>
                <a:ea typeface="Helvetica"/>
                <a:cs typeface="Helvetica"/>
                <a:sym typeface="Helvetica"/>
              </a:defRPr>
            </a:pPr>
            <a:r>
              <a:t>Google TensorFlow</a:t>
            </a:r>
          </a:p>
          <a:p>
            <a:pPr marL="177800" indent="-177800" defTabSz="233679">
              <a:spcBef>
                <a:spcPts val="1600"/>
              </a:spcBef>
              <a:defRPr sz="2360">
                <a:latin typeface="Helvetica"/>
                <a:ea typeface="Helvetica"/>
                <a:cs typeface="Helvetica"/>
                <a:sym typeface="Helvetica"/>
              </a:defRPr>
            </a:pPr>
            <a:r>
              <a:t>Gradient Boosting</a:t>
            </a:r>
          </a:p>
          <a:p>
            <a:pPr marL="177800" indent="-177800" defTabSz="233679">
              <a:spcBef>
                <a:spcPts val="1600"/>
              </a:spcBef>
              <a:defRPr sz="2360">
                <a:latin typeface="Helvetica"/>
                <a:ea typeface="Helvetica"/>
                <a:cs typeface="Helvetica"/>
                <a:sym typeface="Helvetica"/>
              </a:defRPr>
            </a:pPr>
            <a:r>
              <a:t>K-Nearest Neighbors</a:t>
            </a:r>
          </a:p>
          <a:p>
            <a:pPr marL="177800" indent="-177800" defTabSz="233679">
              <a:spcBef>
                <a:spcPts val="1600"/>
              </a:spcBef>
              <a:defRPr sz="2360">
                <a:latin typeface="Helvetica"/>
                <a:ea typeface="Helvetica"/>
                <a:cs typeface="Helvetica"/>
                <a:sym typeface="Helvetica"/>
              </a:defRPr>
            </a:pPr>
            <a:r>
              <a:t>Logistic Regression</a:t>
            </a:r>
          </a:p>
          <a:p>
            <a:pPr marL="177800" indent="-177800" defTabSz="233679">
              <a:spcBef>
                <a:spcPts val="1600"/>
              </a:spcBef>
              <a:defRPr sz="2360">
                <a:latin typeface="Helvetica"/>
                <a:ea typeface="Helvetica"/>
                <a:cs typeface="Helvetica"/>
                <a:sym typeface="Helvetica"/>
              </a:defRPr>
            </a:pPr>
            <a:r>
              <a:t>Support Vector Machine (including Linear)</a:t>
            </a:r>
          </a:p>
          <a:p>
            <a:pPr marL="177800" indent="-177800" defTabSz="233679">
              <a:spcBef>
                <a:spcPts val="1600"/>
              </a:spcBef>
              <a:defRPr sz="2360">
                <a:latin typeface="Helvetica"/>
                <a:ea typeface="Helvetica"/>
                <a:cs typeface="Helvetica"/>
                <a:sym typeface="Helvetica"/>
              </a:defRPr>
            </a:pPr>
            <a:r>
              <a:t>Naive Bayes (including Multinomial)</a:t>
            </a:r>
          </a:p>
          <a:p>
            <a:pPr marL="177800" indent="-177800" defTabSz="233679">
              <a:spcBef>
                <a:spcPts val="1600"/>
              </a:spcBef>
              <a:defRPr sz="2360">
                <a:latin typeface="Helvetica"/>
                <a:ea typeface="Helvetica"/>
                <a:cs typeface="Helvetica"/>
                <a:sym typeface="Helvetica"/>
              </a:defRPr>
            </a:pPr>
            <a:r>
              <a:t>Radial Basis Functions</a:t>
            </a:r>
          </a:p>
          <a:p>
            <a:pPr marL="177800" indent="-177800" defTabSz="233679">
              <a:spcBef>
                <a:spcPts val="1600"/>
              </a:spcBef>
              <a:defRPr sz="2360">
                <a:latin typeface="Helvetica"/>
                <a:ea typeface="Helvetica"/>
                <a:cs typeface="Helvetica"/>
                <a:sym typeface="Helvetica"/>
              </a:defRPr>
            </a:pPr>
            <a:r>
              <a:t>Random Forests</a:t>
            </a:r>
          </a:p>
          <a:p>
            <a:pPr marL="177800" indent="-177800" defTabSz="233679">
              <a:spcBef>
                <a:spcPts val="1600"/>
              </a:spcBef>
              <a:defRPr sz="2360">
                <a:latin typeface="Helvetica"/>
                <a:ea typeface="Helvetica"/>
                <a:cs typeface="Helvetica"/>
                <a:sym typeface="Helvetica"/>
              </a:defRPr>
            </a:pPr>
            <a:r>
              <a:t>XGBoost Binary and Multiclass</a:t>
            </a:r>
          </a:p>
        </p:txBody>
      </p:sp>
      <p:sp>
        <p:nvSpPr>
          <p:cNvPr id="149" name="Shape 14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lvl1pPr>
              <a:defRPr>
                <a:latin typeface="Helvetica"/>
                <a:ea typeface="Helvetica"/>
                <a:cs typeface="Helvetica"/>
                <a:sym typeface="Helvetica"/>
              </a:defRPr>
            </a:lvl1pPr>
          </a:lstStyle>
          <a:p>
            <a:pPr/>
            <a:r>
              <a:t>Regression</a:t>
            </a:r>
          </a:p>
        </p:txBody>
      </p:sp>
      <p:sp>
        <p:nvSpPr>
          <p:cNvPr id="152" name="Shape 152"/>
          <p:cNvSpPr/>
          <p:nvPr>
            <p:ph type="body" idx="1"/>
          </p:nvPr>
        </p:nvSpPr>
        <p:spPr>
          <a:prstGeom prst="rect">
            <a:avLst/>
          </a:prstGeom>
        </p:spPr>
        <p:txBody>
          <a:bodyPr/>
          <a:lstStyle/>
          <a:p>
            <a:pPr marL="444500" indent="-444500">
              <a:defRPr sz="3200">
                <a:latin typeface="Helvetica"/>
                <a:ea typeface="Helvetica"/>
                <a:cs typeface="Helvetica"/>
                <a:sym typeface="Helvetica"/>
              </a:defRPr>
            </a:pPr>
            <a:r>
              <a:t>Extra Trees</a:t>
            </a:r>
          </a:p>
          <a:p>
            <a:pPr marL="444500" indent="-444500">
              <a:defRPr sz="3200">
                <a:latin typeface="Helvetica"/>
                <a:ea typeface="Helvetica"/>
                <a:cs typeface="Helvetica"/>
                <a:sym typeface="Helvetica"/>
              </a:defRPr>
            </a:pPr>
            <a:r>
              <a:t>Gradient Boosting</a:t>
            </a:r>
          </a:p>
          <a:p>
            <a:pPr marL="444500" indent="-444500">
              <a:defRPr sz="3200">
                <a:latin typeface="Helvetica"/>
                <a:ea typeface="Helvetica"/>
                <a:cs typeface="Helvetica"/>
                <a:sym typeface="Helvetica"/>
              </a:defRPr>
            </a:pPr>
            <a:r>
              <a:t>K-Nearest Neighbor</a:t>
            </a:r>
          </a:p>
          <a:p>
            <a:pPr marL="444500" indent="-444500">
              <a:defRPr sz="3200">
                <a:latin typeface="Helvetica"/>
                <a:ea typeface="Helvetica"/>
                <a:cs typeface="Helvetica"/>
                <a:sym typeface="Helvetica"/>
              </a:defRPr>
            </a:pPr>
            <a:r>
              <a:t>Linear Regression</a:t>
            </a:r>
          </a:p>
          <a:p>
            <a:pPr marL="444500" indent="-444500">
              <a:defRPr sz="3200">
                <a:latin typeface="Helvetica"/>
                <a:ea typeface="Helvetica"/>
                <a:cs typeface="Helvetica"/>
                <a:sym typeface="Helvetica"/>
              </a:defRPr>
            </a:pPr>
            <a:r>
              <a:t>Random Forests</a:t>
            </a:r>
          </a:p>
          <a:p>
            <a:pPr marL="444500" indent="-444500">
              <a:defRPr sz="3200">
                <a:latin typeface="Helvetica"/>
                <a:ea typeface="Helvetica"/>
                <a:cs typeface="Helvetica"/>
                <a:sym typeface="Helvetica"/>
              </a:defRPr>
            </a:pPr>
            <a:r>
              <a:t>XGBoost</a:t>
            </a:r>
          </a:p>
        </p:txBody>
      </p:sp>
      <p:sp>
        <p:nvSpPr>
          <p:cNvPr id="153" name="Shape 153"/>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